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33"/>
  </p:notesMasterIdLst>
  <p:handoutMasterIdLst>
    <p:handoutMasterId r:id="rId34"/>
  </p:handoutMasterIdLst>
  <p:sldIdLst>
    <p:sldId id="313" r:id="rId2"/>
    <p:sldId id="330" r:id="rId3"/>
    <p:sldId id="311" r:id="rId4"/>
    <p:sldId id="349" r:id="rId5"/>
    <p:sldId id="372" r:id="rId6"/>
    <p:sldId id="266" r:id="rId7"/>
    <p:sldId id="365" r:id="rId8"/>
    <p:sldId id="345" r:id="rId9"/>
    <p:sldId id="373" r:id="rId10"/>
    <p:sldId id="352" r:id="rId11"/>
    <p:sldId id="374" r:id="rId12"/>
    <p:sldId id="353" r:id="rId13"/>
    <p:sldId id="370" r:id="rId14"/>
    <p:sldId id="355" r:id="rId15"/>
    <p:sldId id="366" r:id="rId16"/>
    <p:sldId id="273" r:id="rId17"/>
    <p:sldId id="367" r:id="rId18"/>
    <p:sldId id="285" r:id="rId19"/>
    <p:sldId id="356" r:id="rId20"/>
    <p:sldId id="283" r:id="rId21"/>
    <p:sldId id="357" r:id="rId22"/>
    <p:sldId id="358" r:id="rId23"/>
    <p:sldId id="293" r:id="rId24"/>
    <p:sldId id="359" r:id="rId25"/>
    <p:sldId id="368" r:id="rId26"/>
    <p:sldId id="371" r:id="rId27"/>
    <p:sldId id="343" r:id="rId28"/>
    <p:sldId id="369" r:id="rId29"/>
    <p:sldId id="270" r:id="rId30"/>
    <p:sldId id="268" r:id="rId31"/>
    <p:sldId id="3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7F7F7F"/>
    <a:srgbClr val="BCC9D2"/>
    <a:srgbClr val="878994"/>
    <a:srgbClr val="E7DFC4"/>
    <a:srgbClr val="938141"/>
    <a:srgbClr val="6C705E"/>
    <a:srgbClr val="20A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2" autoAdjust="0"/>
    <p:restoredTop sz="81449" autoAdjust="0"/>
  </p:normalViewPr>
  <p:slideViewPr>
    <p:cSldViewPr snapToGrid="0" snapToObjects="1">
      <p:cViewPr varScale="1">
        <p:scale>
          <a:sx n="63" d="100"/>
          <a:sy n="63" d="100"/>
        </p:scale>
        <p:origin x="691" y="6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818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Valerie\Documents\Karis\capstone\2016%20Outdoor%20Results%20VAJSept%20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Qualifying Time for NCAA Regionals 5K Women 2014-2019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Sheet3!$J$10:$J$15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xVal>
          <c:yVal>
            <c:numRef>
              <c:f>Sheet3!$K$10:$K$15</c:f>
              <c:numCache>
                <c:formatCode>0.00</c:formatCode>
                <c:ptCount val="6"/>
                <c:pt idx="0">
                  <c:v>16.516200000000001</c:v>
                </c:pt>
                <c:pt idx="1">
                  <c:v>16.479800000000001</c:v>
                </c:pt>
                <c:pt idx="2">
                  <c:v>16.636800000000001</c:v>
                </c:pt>
                <c:pt idx="3">
                  <c:v>16.5212</c:v>
                </c:pt>
                <c:pt idx="4">
                  <c:v>16.5703</c:v>
                </c:pt>
                <c:pt idx="5">
                  <c:v>16.5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F4-4C6C-AEBC-EE371906FBDC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Sheet3!$J$10:$J$15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xVal>
          <c:yVal>
            <c:numRef>
              <c:f>Sheet3!$L$10:$L$15</c:f>
              <c:numCache>
                <c:formatCode>0.00</c:formatCode>
                <c:ptCount val="6"/>
                <c:pt idx="0">
                  <c:v>16.645</c:v>
                </c:pt>
                <c:pt idx="1">
                  <c:v>16.549800000000001</c:v>
                </c:pt>
                <c:pt idx="2">
                  <c:v>16.462700000000002</c:v>
                </c:pt>
                <c:pt idx="3">
                  <c:v>16.360199999999999</c:v>
                </c:pt>
                <c:pt idx="4">
                  <c:v>16.502700000000001</c:v>
                </c:pt>
                <c:pt idx="5">
                  <c:v>16.45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F4-4C6C-AEBC-EE371906FB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8748239"/>
        <c:axId val="298749903"/>
      </c:scatterChart>
      <c:valAx>
        <c:axId val="298748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749903"/>
        <c:crosses val="autoZero"/>
        <c:crossBetween val="midCat"/>
      </c:valAx>
      <c:valAx>
        <c:axId val="298749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latin typeface="+mn-lt"/>
                  </a:rPr>
                  <a:t>Digital</a:t>
                </a:r>
                <a:r>
                  <a:rPr lang="en-US" sz="1600" b="1" baseline="0" dirty="0">
                    <a:latin typeface="+mn-lt"/>
                  </a:rPr>
                  <a:t> time, minutes</a:t>
                </a:r>
                <a:endParaRPr lang="en-US" sz="1600" b="1" dirty="0">
                  <a:latin typeface="+mn-lt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748239"/>
        <c:crosses val="autoZero"/>
        <c:crossBetween val="midCat"/>
      </c:valAx>
      <c:spPr>
        <a:noFill/>
        <a:ln>
          <a:solidFill>
            <a:schemeClr val="accent1">
              <a:shade val="50000"/>
              <a:alpha val="13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8B584-53B4-4A90-9976-D13DB60601A7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A78B0A-B027-4880-B8F9-982DD83196AA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B9D424B1-1599-4A1A-9445-B21CDE661FA8}" type="parTrans" cxnId="{A7DEF17C-57F8-4D8A-8F67-7CB85BB2BD5B}">
      <dgm:prSet/>
      <dgm:spPr/>
      <dgm:t>
        <a:bodyPr/>
        <a:lstStyle/>
        <a:p>
          <a:endParaRPr lang="en-US"/>
        </a:p>
      </dgm:t>
    </dgm:pt>
    <dgm:pt modelId="{86A5337E-4AE3-4AE3-8CFE-84F5CAFE1D99}" type="sibTrans" cxnId="{A7DEF17C-57F8-4D8A-8F67-7CB85BB2BD5B}">
      <dgm:prSet/>
      <dgm:spPr/>
      <dgm:t>
        <a:bodyPr/>
        <a:lstStyle/>
        <a:p>
          <a:endParaRPr lang="en-US"/>
        </a:p>
      </dgm:t>
    </dgm:pt>
    <dgm:pt modelId="{69ACC753-F1A8-4A32-AF4B-4A4F1FC3FD23}">
      <dgm:prSet phldrT="[Text]"/>
      <dgm:spPr/>
      <dgm:t>
        <a:bodyPr/>
        <a:lstStyle/>
        <a:p>
          <a:r>
            <a:rPr lang="en-US"/>
            <a:t>Source Data: TFRRS, Coach’s Salaries</a:t>
          </a:r>
        </a:p>
      </dgm:t>
    </dgm:pt>
    <dgm:pt modelId="{AC980526-5DB8-4D44-8218-7DBF4456F7A0}" type="parTrans" cxnId="{91123FE0-E065-45F2-897D-89B919411BA5}">
      <dgm:prSet/>
      <dgm:spPr/>
      <dgm:t>
        <a:bodyPr/>
        <a:lstStyle/>
        <a:p>
          <a:endParaRPr lang="en-US"/>
        </a:p>
      </dgm:t>
    </dgm:pt>
    <dgm:pt modelId="{7BD1FAA0-6307-4C6B-B522-501EC21C40CD}" type="sibTrans" cxnId="{91123FE0-E065-45F2-897D-89B919411BA5}">
      <dgm:prSet/>
      <dgm:spPr/>
      <dgm:t>
        <a:bodyPr/>
        <a:lstStyle/>
        <a:p>
          <a:endParaRPr lang="en-US"/>
        </a:p>
      </dgm:t>
    </dgm:pt>
    <dgm:pt modelId="{177110F0-4C7A-4753-8C38-85F0848EDB0F}">
      <dgm:prSet phldrT="[Text]"/>
      <dgm:spPr/>
      <dgm:t>
        <a:bodyPr/>
        <a:lstStyle/>
        <a:p>
          <a:r>
            <a:rPr lang="en-US" dirty="0"/>
            <a:t>Data Cleansing</a:t>
          </a:r>
        </a:p>
      </dgm:t>
    </dgm:pt>
    <dgm:pt modelId="{DF8368B3-8402-465A-9AF5-A491FB006E78}" type="parTrans" cxnId="{C1BCE2CD-0E5A-49B6-8D07-CEDB19DE967B}">
      <dgm:prSet/>
      <dgm:spPr/>
      <dgm:t>
        <a:bodyPr/>
        <a:lstStyle/>
        <a:p>
          <a:endParaRPr lang="en-US"/>
        </a:p>
      </dgm:t>
    </dgm:pt>
    <dgm:pt modelId="{4D95AADC-48EF-4526-9C8A-913E0EC09BA1}" type="sibTrans" cxnId="{C1BCE2CD-0E5A-49B6-8D07-CEDB19DE967B}">
      <dgm:prSet/>
      <dgm:spPr/>
      <dgm:t>
        <a:bodyPr/>
        <a:lstStyle/>
        <a:p>
          <a:endParaRPr lang="en-US"/>
        </a:p>
      </dgm:t>
    </dgm:pt>
    <dgm:pt modelId="{27EE39EF-9711-4D32-8590-D56E8771CE0C}">
      <dgm:prSet/>
      <dgm:spPr/>
      <dgm:t>
        <a:bodyPr/>
        <a:lstStyle/>
        <a:p>
          <a:r>
            <a:rPr lang="en-US" dirty="0"/>
            <a:t>Identify duplicate, incomplete data &amp; outliers </a:t>
          </a:r>
        </a:p>
      </dgm:t>
    </dgm:pt>
    <dgm:pt modelId="{04CDB531-8428-4025-AADA-63DEC5F9A931}" type="parTrans" cxnId="{8FD2FFB0-616E-4748-BCC3-C53557D22A0D}">
      <dgm:prSet/>
      <dgm:spPr/>
      <dgm:t>
        <a:bodyPr/>
        <a:lstStyle/>
        <a:p>
          <a:endParaRPr lang="en-US"/>
        </a:p>
      </dgm:t>
    </dgm:pt>
    <dgm:pt modelId="{8A22FA46-71AB-43EA-A7D4-CF050B4448BA}" type="sibTrans" cxnId="{8FD2FFB0-616E-4748-BCC3-C53557D22A0D}">
      <dgm:prSet/>
      <dgm:spPr/>
      <dgm:t>
        <a:bodyPr/>
        <a:lstStyle/>
        <a:p>
          <a:endParaRPr lang="en-US"/>
        </a:p>
      </dgm:t>
    </dgm:pt>
    <dgm:pt modelId="{C3E04B15-F3BD-427A-9183-103F52AE03EF}">
      <dgm:prSet phldrT="[Text]"/>
      <dgm:spPr/>
      <dgm:t>
        <a:bodyPr/>
        <a:lstStyle/>
        <a:p>
          <a:r>
            <a:rPr lang="en-US" dirty="0"/>
            <a:t>Data Acquisition and Visualization</a:t>
          </a:r>
        </a:p>
      </dgm:t>
    </dgm:pt>
    <dgm:pt modelId="{76F7F678-6C03-4F30-BD7E-F32C6DEE98C1}" type="parTrans" cxnId="{AB060FA4-4692-4079-9121-8FE560A98AEF}">
      <dgm:prSet/>
      <dgm:spPr/>
      <dgm:t>
        <a:bodyPr/>
        <a:lstStyle/>
        <a:p>
          <a:endParaRPr lang="en-US"/>
        </a:p>
      </dgm:t>
    </dgm:pt>
    <dgm:pt modelId="{F2C000CC-D986-43AE-8046-1195CA0F336A}" type="sibTrans" cxnId="{AB060FA4-4692-4079-9121-8FE560A98AEF}">
      <dgm:prSet/>
      <dgm:spPr/>
      <dgm:t>
        <a:bodyPr/>
        <a:lstStyle/>
        <a:p>
          <a:endParaRPr lang="en-US"/>
        </a:p>
      </dgm:t>
    </dgm:pt>
    <dgm:pt modelId="{2A109916-F94C-4AF0-9D69-0AFA410DA307}">
      <dgm:prSet phldrT="[Text]"/>
      <dgm:spPr/>
      <dgm:t>
        <a:bodyPr/>
        <a:lstStyle/>
        <a:p>
          <a:r>
            <a:rPr lang="en-US" dirty="0"/>
            <a:t>Visualize regional times, races, athletes</a:t>
          </a:r>
        </a:p>
      </dgm:t>
    </dgm:pt>
    <dgm:pt modelId="{6C1CF6A3-27A7-44B0-A834-86FCACF208C0}" type="parTrans" cxnId="{F4C2C82A-649E-4045-9FF2-FA287E141170}">
      <dgm:prSet/>
      <dgm:spPr/>
      <dgm:t>
        <a:bodyPr/>
        <a:lstStyle/>
        <a:p>
          <a:endParaRPr lang="en-US"/>
        </a:p>
      </dgm:t>
    </dgm:pt>
    <dgm:pt modelId="{BDD91090-12F1-45CE-BBCE-DB3BF02FB2FE}" type="sibTrans" cxnId="{F4C2C82A-649E-4045-9FF2-FA287E141170}">
      <dgm:prSet/>
      <dgm:spPr/>
      <dgm:t>
        <a:bodyPr/>
        <a:lstStyle/>
        <a:p>
          <a:endParaRPr lang="en-US"/>
        </a:p>
      </dgm:t>
    </dgm:pt>
    <dgm:pt modelId="{98EBAC90-6D53-4E4C-ABA4-4BFF80FC2B3B}">
      <dgm:prSet phldrT="[Text]"/>
      <dgm:spPr/>
      <dgm:t>
        <a:bodyPr/>
        <a:lstStyle/>
        <a:p>
          <a:r>
            <a:rPr lang="en-US" dirty="0"/>
            <a:t>Transform Data</a:t>
          </a:r>
        </a:p>
      </dgm:t>
    </dgm:pt>
    <dgm:pt modelId="{C39FDFCA-FFFD-4E50-8BE7-53A3539B12BC}" type="parTrans" cxnId="{B09593DA-1F30-423B-A722-084B0CD8AA0A}">
      <dgm:prSet/>
      <dgm:spPr/>
      <dgm:t>
        <a:bodyPr/>
        <a:lstStyle/>
        <a:p>
          <a:endParaRPr lang="en-US"/>
        </a:p>
      </dgm:t>
    </dgm:pt>
    <dgm:pt modelId="{8C847088-33CD-4906-A538-5CF40DA52CBD}" type="sibTrans" cxnId="{B09593DA-1F30-423B-A722-084B0CD8AA0A}">
      <dgm:prSet/>
      <dgm:spPr/>
      <dgm:t>
        <a:bodyPr/>
        <a:lstStyle/>
        <a:p>
          <a:endParaRPr lang="en-US"/>
        </a:p>
      </dgm:t>
    </dgm:pt>
    <dgm:pt modelId="{64213FEB-3E0D-426E-807D-241AB16696E4}">
      <dgm:prSet phldrT="[Text]"/>
      <dgm:spPr/>
      <dgm:t>
        <a:bodyPr/>
        <a:lstStyle/>
        <a:p>
          <a:r>
            <a:rPr lang="en-US" dirty="0"/>
            <a:t>Create and Analyze Models</a:t>
          </a:r>
        </a:p>
      </dgm:t>
    </dgm:pt>
    <dgm:pt modelId="{AB98B4C2-0F71-4CAE-A63C-E13B61D935CC}" type="parTrans" cxnId="{6CC6047A-66AF-41EE-B5F7-9B8917DAB3AE}">
      <dgm:prSet/>
      <dgm:spPr/>
      <dgm:t>
        <a:bodyPr/>
        <a:lstStyle/>
        <a:p>
          <a:endParaRPr lang="en-US"/>
        </a:p>
      </dgm:t>
    </dgm:pt>
    <dgm:pt modelId="{45A9181C-ACE0-4411-A922-2C38C8AD8F9E}" type="sibTrans" cxnId="{6CC6047A-66AF-41EE-B5F7-9B8917DAB3AE}">
      <dgm:prSet/>
      <dgm:spPr/>
      <dgm:t>
        <a:bodyPr/>
        <a:lstStyle/>
        <a:p>
          <a:endParaRPr lang="en-US"/>
        </a:p>
      </dgm:t>
    </dgm:pt>
    <dgm:pt modelId="{F5FE0307-82AB-49A7-97BF-7D8246E76BBA}">
      <dgm:prSet/>
      <dgm:spPr/>
      <dgm:t>
        <a:bodyPr/>
        <a:lstStyle/>
        <a:p>
          <a:r>
            <a:rPr lang="en-US" dirty="0"/>
            <a:t>Create new variables: internal athlete factors, external race factors</a:t>
          </a:r>
        </a:p>
      </dgm:t>
    </dgm:pt>
    <dgm:pt modelId="{92A0F208-7BB1-41BC-BCFB-3B35F76421E4}" type="parTrans" cxnId="{05078C0D-EE65-4A35-AEC3-5527DF63CEE0}">
      <dgm:prSet/>
      <dgm:spPr/>
      <dgm:t>
        <a:bodyPr/>
        <a:lstStyle/>
        <a:p>
          <a:endParaRPr lang="en-US"/>
        </a:p>
      </dgm:t>
    </dgm:pt>
    <dgm:pt modelId="{F6869C12-6BFD-4BAF-B7ED-352E46B64441}" type="sibTrans" cxnId="{05078C0D-EE65-4A35-AEC3-5527DF63CEE0}">
      <dgm:prSet/>
      <dgm:spPr/>
      <dgm:t>
        <a:bodyPr/>
        <a:lstStyle/>
        <a:p>
          <a:endParaRPr lang="en-US"/>
        </a:p>
      </dgm:t>
    </dgm:pt>
    <dgm:pt modelId="{7458EE9F-5AEE-420C-B1B0-FDCEF7402AF0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1FBD0544-59E7-4887-A809-736E4A9DFFF4}" type="parTrans" cxnId="{47B9FED6-F08C-4382-98B3-B04B1E958EEA}">
      <dgm:prSet/>
      <dgm:spPr/>
      <dgm:t>
        <a:bodyPr/>
        <a:lstStyle/>
        <a:p>
          <a:endParaRPr lang="en-US"/>
        </a:p>
      </dgm:t>
    </dgm:pt>
    <dgm:pt modelId="{6F6C320E-E94E-4359-BBFB-E73F88B32720}" type="sibTrans" cxnId="{47B9FED6-F08C-4382-98B3-B04B1E958EEA}">
      <dgm:prSet/>
      <dgm:spPr/>
      <dgm:t>
        <a:bodyPr/>
        <a:lstStyle/>
        <a:p>
          <a:endParaRPr lang="en-US"/>
        </a:p>
      </dgm:t>
    </dgm:pt>
    <dgm:pt modelId="{80F7D44F-D021-427C-BC82-6DB0D52738BB}">
      <dgm:prSet/>
      <dgm:spPr/>
      <dgm:t>
        <a:bodyPr/>
        <a:lstStyle/>
        <a:p>
          <a:r>
            <a:rPr lang="en-US"/>
            <a:t>Balance predictability with usability</a:t>
          </a:r>
        </a:p>
      </dgm:t>
    </dgm:pt>
    <dgm:pt modelId="{A7F947C8-2680-45D4-8326-5529ED959E0A}" type="parTrans" cxnId="{F92118BC-81D0-42EB-8163-A02F724F3561}">
      <dgm:prSet/>
      <dgm:spPr/>
      <dgm:t>
        <a:bodyPr/>
        <a:lstStyle/>
        <a:p>
          <a:endParaRPr lang="en-US"/>
        </a:p>
      </dgm:t>
    </dgm:pt>
    <dgm:pt modelId="{6F2890CE-A715-4B3A-89BE-B3DF48911506}" type="sibTrans" cxnId="{F92118BC-81D0-42EB-8163-A02F724F3561}">
      <dgm:prSet/>
      <dgm:spPr/>
      <dgm:t>
        <a:bodyPr/>
        <a:lstStyle/>
        <a:p>
          <a:endParaRPr lang="en-US"/>
        </a:p>
      </dgm:t>
    </dgm:pt>
    <dgm:pt modelId="{145F5350-2275-43E5-B9B3-FCBFE15BCAA3}">
      <dgm:prSet/>
      <dgm:spPr/>
      <dgm:t>
        <a:bodyPr/>
        <a:lstStyle/>
        <a:p>
          <a:r>
            <a:rPr lang="en-US" dirty="0"/>
            <a:t>Improve and expand current model</a:t>
          </a:r>
        </a:p>
      </dgm:t>
    </dgm:pt>
    <dgm:pt modelId="{BC645B1E-460F-4692-B618-0F18F296A231}" type="parTrans" cxnId="{A5898DCD-36FF-4F50-A149-8FBF76F34E13}">
      <dgm:prSet/>
      <dgm:spPr/>
      <dgm:t>
        <a:bodyPr/>
        <a:lstStyle/>
        <a:p>
          <a:endParaRPr lang="en-US"/>
        </a:p>
      </dgm:t>
    </dgm:pt>
    <dgm:pt modelId="{D06DFD03-77DE-4645-A126-50FF467193F5}" type="sibTrans" cxnId="{A5898DCD-36FF-4F50-A149-8FBF76F34E13}">
      <dgm:prSet/>
      <dgm:spPr/>
      <dgm:t>
        <a:bodyPr/>
        <a:lstStyle/>
        <a:p>
          <a:endParaRPr lang="en-US"/>
        </a:p>
      </dgm:t>
    </dgm:pt>
    <dgm:pt modelId="{F9D869C4-2D51-4DBA-AF25-CA72FA25F205}" type="pres">
      <dgm:prSet presAssocID="{0D28B584-53B4-4A90-9976-D13DB60601A7}" presName="Name0" presStyleCnt="0">
        <dgm:presLayoutVars>
          <dgm:dir/>
          <dgm:animLvl val="lvl"/>
          <dgm:resizeHandles val="exact"/>
        </dgm:presLayoutVars>
      </dgm:prSet>
      <dgm:spPr/>
    </dgm:pt>
    <dgm:pt modelId="{57B0029F-52F1-4B50-B775-5E7BEF4D651D}" type="pres">
      <dgm:prSet presAssocID="{8AA78B0A-B027-4880-B8F9-982DD83196AA}" presName="linNode" presStyleCnt="0"/>
      <dgm:spPr/>
    </dgm:pt>
    <dgm:pt modelId="{028AA9FD-08D8-4A83-83CB-9A742E76ABF0}" type="pres">
      <dgm:prSet presAssocID="{8AA78B0A-B027-4880-B8F9-982DD83196A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B2EE191-D96F-4488-9377-7BE13D446EE5}" type="pres">
      <dgm:prSet presAssocID="{8AA78B0A-B027-4880-B8F9-982DD83196AA}" presName="descendantText" presStyleLbl="alignAccFollowNode1" presStyleIdx="0" presStyleCnt="6">
        <dgm:presLayoutVars>
          <dgm:bulletEnabled val="1"/>
        </dgm:presLayoutVars>
      </dgm:prSet>
      <dgm:spPr/>
    </dgm:pt>
    <dgm:pt modelId="{63AFCCF6-B047-46AE-83F0-BF020AD978BC}" type="pres">
      <dgm:prSet presAssocID="{86A5337E-4AE3-4AE3-8CFE-84F5CAFE1D99}" presName="sp" presStyleCnt="0"/>
      <dgm:spPr/>
    </dgm:pt>
    <dgm:pt modelId="{3DF7A520-7505-4E19-8D1E-BC0A389E51EE}" type="pres">
      <dgm:prSet presAssocID="{177110F0-4C7A-4753-8C38-85F0848EDB0F}" presName="linNode" presStyleCnt="0"/>
      <dgm:spPr/>
    </dgm:pt>
    <dgm:pt modelId="{65A8D3CD-018A-43B2-AE42-30314BBAD0B8}" type="pres">
      <dgm:prSet presAssocID="{177110F0-4C7A-4753-8C38-85F0848EDB0F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E81AD17-DFF9-4398-82F7-3FFE213CFB61}" type="pres">
      <dgm:prSet presAssocID="{177110F0-4C7A-4753-8C38-85F0848EDB0F}" presName="descendantText" presStyleLbl="alignAccFollowNode1" presStyleIdx="1" presStyleCnt="6">
        <dgm:presLayoutVars>
          <dgm:bulletEnabled val="1"/>
        </dgm:presLayoutVars>
      </dgm:prSet>
      <dgm:spPr/>
    </dgm:pt>
    <dgm:pt modelId="{6E000DE4-D710-4811-A1AE-9C305645F816}" type="pres">
      <dgm:prSet presAssocID="{4D95AADC-48EF-4526-9C8A-913E0EC09BA1}" presName="sp" presStyleCnt="0"/>
      <dgm:spPr/>
    </dgm:pt>
    <dgm:pt modelId="{11528049-2B2D-4F4F-A7A0-FA2802D84F08}" type="pres">
      <dgm:prSet presAssocID="{C3E04B15-F3BD-427A-9183-103F52AE03EF}" presName="linNode" presStyleCnt="0"/>
      <dgm:spPr/>
    </dgm:pt>
    <dgm:pt modelId="{474FB389-17AA-4A56-9878-3248A17E9CE5}" type="pres">
      <dgm:prSet presAssocID="{C3E04B15-F3BD-427A-9183-103F52AE03E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1DB868D-C041-492F-91E1-41324932EF73}" type="pres">
      <dgm:prSet presAssocID="{C3E04B15-F3BD-427A-9183-103F52AE03EF}" presName="descendantText" presStyleLbl="alignAccFollowNode1" presStyleIdx="2" presStyleCnt="6">
        <dgm:presLayoutVars>
          <dgm:bulletEnabled val="1"/>
        </dgm:presLayoutVars>
      </dgm:prSet>
      <dgm:spPr/>
    </dgm:pt>
    <dgm:pt modelId="{26A88FC0-B9BE-46AA-ABEB-F2C0BAE46B05}" type="pres">
      <dgm:prSet presAssocID="{F2C000CC-D986-43AE-8046-1195CA0F336A}" presName="sp" presStyleCnt="0"/>
      <dgm:spPr/>
    </dgm:pt>
    <dgm:pt modelId="{7D091BCB-01FB-4B54-9FC2-9BB408377EA2}" type="pres">
      <dgm:prSet presAssocID="{98EBAC90-6D53-4E4C-ABA4-4BFF80FC2B3B}" presName="linNode" presStyleCnt="0"/>
      <dgm:spPr/>
    </dgm:pt>
    <dgm:pt modelId="{2E91AC90-CAB6-4241-9B95-42F5665773D2}" type="pres">
      <dgm:prSet presAssocID="{98EBAC90-6D53-4E4C-ABA4-4BFF80FC2B3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6905042-3814-430F-BBE3-0822710C2004}" type="pres">
      <dgm:prSet presAssocID="{98EBAC90-6D53-4E4C-ABA4-4BFF80FC2B3B}" presName="descendantText" presStyleLbl="alignAccFollowNode1" presStyleIdx="3" presStyleCnt="6">
        <dgm:presLayoutVars>
          <dgm:bulletEnabled val="1"/>
        </dgm:presLayoutVars>
      </dgm:prSet>
      <dgm:spPr/>
    </dgm:pt>
    <dgm:pt modelId="{E7B342D0-223A-41FD-9F56-FD0CB39B2A91}" type="pres">
      <dgm:prSet presAssocID="{8C847088-33CD-4906-A538-5CF40DA52CBD}" presName="sp" presStyleCnt="0"/>
      <dgm:spPr/>
    </dgm:pt>
    <dgm:pt modelId="{8CE9F783-7DBB-4B2D-B60D-970B90C5036E}" type="pres">
      <dgm:prSet presAssocID="{64213FEB-3E0D-426E-807D-241AB16696E4}" presName="linNode" presStyleCnt="0"/>
      <dgm:spPr/>
    </dgm:pt>
    <dgm:pt modelId="{F71EC563-8480-4A96-A592-8676EDF69652}" type="pres">
      <dgm:prSet presAssocID="{64213FEB-3E0D-426E-807D-241AB16696E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C9A7C3C-FD21-499C-85AF-EDB203CF1B0D}" type="pres">
      <dgm:prSet presAssocID="{64213FEB-3E0D-426E-807D-241AB16696E4}" presName="descendantText" presStyleLbl="alignAccFollowNode1" presStyleIdx="4" presStyleCnt="6">
        <dgm:presLayoutVars>
          <dgm:bulletEnabled val="1"/>
        </dgm:presLayoutVars>
      </dgm:prSet>
      <dgm:spPr/>
    </dgm:pt>
    <dgm:pt modelId="{345BF14D-8FDD-4656-98D2-1DA26D932C5E}" type="pres">
      <dgm:prSet presAssocID="{45A9181C-ACE0-4411-A922-2C38C8AD8F9E}" presName="sp" presStyleCnt="0"/>
      <dgm:spPr/>
    </dgm:pt>
    <dgm:pt modelId="{D527B5F5-88A6-4D1F-A1AC-1767DCC52E64}" type="pres">
      <dgm:prSet presAssocID="{7458EE9F-5AEE-420C-B1B0-FDCEF7402AF0}" presName="linNode" presStyleCnt="0"/>
      <dgm:spPr/>
    </dgm:pt>
    <dgm:pt modelId="{1C0582BC-A3AD-4FEB-BD4A-5E6F9AFABAE7}" type="pres">
      <dgm:prSet presAssocID="{7458EE9F-5AEE-420C-B1B0-FDCEF7402AF0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311DAF01-DC58-49CA-8B91-6274E8813491}" type="pres">
      <dgm:prSet presAssocID="{7458EE9F-5AEE-420C-B1B0-FDCEF7402AF0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05078C0D-EE65-4A35-AEC3-5527DF63CEE0}" srcId="{98EBAC90-6D53-4E4C-ABA4-4BFF80FC2B3B}" destId="{F5FE0307-82AB-49A7-97BF-7D8246E76BBA}" srcOrd="0" destOrd="0" parTransId="{92A0F208-7BB1-41BC-BCFB-3B35F76421E4}" sibTransId="{F6869C12-6BFD-4BAF-B7ED-352E46B64441}"/>
    <dgm:cxn modelId="{23DB1F26-34C0-4E8F-8B27-1901ABE543C7}" type="presOf" srcId="{98EBAC90-6D53-4E4C-ABA4-4BFF80FC2B3B}" destId="{2E91AC90-CAB6-4241-9B95-42F5665773D2}" srcOrd="0" destOrd="0" presId="urn:microsoft.com/office/officeart/2005/8/layout/vList5"/>
    <dgm:cxn modelId="{F4C2C82A-649E-4045-9FF2-FA287E141170}" srcId="{C3E04B15-F3BD-427A-9183-103F52AE03EF}" destId="{2A109916-F94C-4AF0-9D69-0AFA410DA307}" srcOrd="0" destOrd="0" parTransId="{6C1CF6A3-27A7-44B0-A834-86FCACF208C0}" sibTransId="{BDD91090-12F1-45CE-BBCE-DB3BF02FB2FE}"/>
    <dgm:cxn modelId="{A73DFD2A-4656-46C3-A9B2-CFEE246F4106}" type="presOf" srcId="{64213FEB-3E0D-426E-807D-241AB16696E4}" destId="{F71EC563-8480-4A96-A592-8676EDF69652}" srcOrd="0" destOrd="0" presId="urn:microsoft.com/office/officeart/2005/8/layout/vList5"/>
    <dgm:cxn modelId="{5FA11130-050F-4FDA-886B-E86658EE3998}" type="presOf" srcId="{69ACC753-F1A8-4A32-AF4B-4A4F1FC3FD23}" destId="{AB2EE191-D96F-4488-9377-7BE13D446EE5}" srcOrd="0" destOrd="0" presId="urn:microsoft.com/office/officeart/2005/8/layout/vList5"/>
    <dgm:cxn modelId="{82845133-401D-407B-A39E-7C1629AB16E9}" type="presOf" srcId="{F5FE0307-82AB-49A7-97BF-7D8246E76BBA}" destId="{D6905042-3814-430F-BBE3-0822710C2004}" srcOrd="0" destOrd="0" presId="urn:microsoft.com/office/officeart/2005/8/layout/vList5"/>
    <dgm:cxn modelId="{6CC6047A-66AF-41EE-B5F7-9B8917DAB3AE}" srcId="{0D28B584-53B4-4A90-9976-D13DB60601A7}" destId="{64213FEB-3E0D-426E-807D-241AB16696E4}" srcOrd="4" destOrd="0" parTransId="{AB98B4C2-0F71-4CAE-A63C-E13B61D935CC}" sibTransId="{45A9181C-ACE0-4411-A922-2C38C8AD8F9E}"/>
    <dgm:cxn modelId="{A7DEF17C-57F8-4D8A-8F67-7CB85BB2BD5B}" srcId="{0D28B584-53B4-4A90-9976-D13DB60601A7}" destId="{8AA78B0A-B027-4880-B8F9-982DD83196AA}" srcOrd="0" destOrd="0" parTransId="{B9D424B1-1599-4A1A-9445-B21CDE661FA8}" sibTransId="{86A5337E-4AE3-4AE3-8CFE-84F5CAFE1D99}"/>
    <dgm:cxn modelId="{72CD018A-8DD7-40E4-841D-1050A8257C17}" type="presOf" srcId="{80F7D44F-D021-427C-BC82-6DB0D52738BB}" destId="{8C9A7C3C-FD21-499C-85AF-EDB203CF1B0D}" srcOrd="0" destOrd="0" presId="urn:microsoft.com/office/officeart/2005/8/layout/vList5"/>
    <dgm:cxn modelId="{AB060FA4-4692-4079-9121-8FE560A98AEF}" srcId="{0D28B584-53B4-4A90-9976-D13DB60601A7}" destId="{C3E04B15-F3BD-427A-9183-103F52AE03EF}" srcOrd="2" destOrd="0" parTransId="{76F7F678-6C03-4F30-BD7E-F32C6DEE98C1}" sibTransId="{F2C000CC-D986-43AE-8046-1195CA0F336A}"/>
    <dgm:cxn modelId="{CACCC9A8-4303-4DAA-83B0-6731E3FEF681}" type="presOf" srcId="{0D28B584-53B4-4A90-9976-D13DB60601A7}" destId="{F9D869C4-2D51-4DBA-AF25-CA72FA25F205}" srcOrd="0" destOrd="0" presId="urn:microsoft.com/office/officeart/2005/8/layout/vList5"/>
    <dgm:cxn modelId="{ABB2F5AB-F8C4-4A96-997C-3D9628547B01}" type="presOf" srcId="{C3E04B15-F3BD-427A-9183-103F52AE03EF}" destId="{474FB389-17AA-4A56-9878-3248A17E9CE5}" srcOrd="0" destOrd="0" presId="urn:microsoft.com/office/officeart/2005/8/layout/vList5"/>
    <dgm:cxn modelId="{09B3BEAE-1AA2-4679-B824-FA1A20C6EDE7}" type="presOf" srcId="{7458EE9F-5AEE-420C-B1B0-FDCEF7402AF0}" destId="{1C0582BC-A3AD-4FEB-BD4A-5E6F9AFABAE7}" srcOrd="0" destOrd="0" presId="urn:microsoft.com/office/officeart/2005/8/layout/vList5"/>
    <dgm:cxn modelId="{8FD2FFB0-616E-4748-BCC3-C53557D22A0D}" srcId="{177110F0-4C7A-4753-8C38-85F0848EDB0F}" destId="{27EE39EF-9711-4D32-8590-D56E8771CE0C}" srcOrd="0" destOrd="0" parTransId="{04CDB531-8428-4025-AADA-63DEC5F9A931}" sibTransId="{8A22FA46-71AB-43EA-A7D4-CF050B4448BA}"/>
    <dgm:cxn modelId="{F92118BC-81D0-42EB-8163-A02F724F3561}" srcId="{64213FEB-3E0D-426E-807D-241AB16696E4}" destId="{80F7D44F-D021-427C-BC82-6DB0D52738BB}" srcOrd="0" destOrd="0" parTransId="{A7F947C8-2680-45D4-8326-5529ED959E0A}" sibTransId="{6F2890CE-A715-4B3A-89BE-B3DF48911506}"/>
    <dgm:cxn modelId="{E4421CC1-45FB-47D5-B690-6ABA8BB65B75}" type="presOf" srcId="{8AA78B0A-B027-4880-B8F9-982DD83196AA}" destId="{028AA9FD-08D8-4A83-83CB-9A742E76ABF0}" srcOrd="0" destOrd="0" presId="urn:microsoft.com/office/officeart/2005/8/layout/vList5"/>
    <dgm:cxn modelId="{A5898DCD-36FF-4F50-A149-8FBF76F34E13}" srcId="{7458EE9F-5AEE-420C-B1B0-FDCEF7402AF0}" destId="{145F5350-2275-43E5-B9B3-FCBFE15BCAA3}" srcOrd="0" destOrd="0" parTransId="{BC645B1E-460F-4692-B618-0F18F296A231}" sibTransId="{D06DFD03-77DE-4645-A126-50FF467193F5}"/>
    <dgm:cxn modelId="{C1BCE2CD-0E5A-49B6-8D07-CEDB19DE967B}" srcId="{0D28B584-53B4-4A90-9976-D13DB60601A7}" destId="{177110F0-4C7A-4753-8C38-85F0848EDB0F}" srcOrd="1" destOrd="0" parTransId="{DF8368B3-8402-465A-9AF5-A491FB006E78}" sibTransId="{4D95AADC-48EF-4526-9C8A-913E0EC09BA1}"/>
    <dgm:cxn modelId="{AA1B72D3-62C1-4C51-8767-2E482DE3F0E6}" type="presOf" srcId="{2A109916-F94C-4AF0-9D69-0AFA410DA307}" destId="{41DB868D-C041-492F-91E1-41324932EF73}" srcOrd="0" destOrd="0" presId="urn:microsoft.com/office/officeart/2005/8/layout/vList5"/>
    <dgm:cxn modelId="{47B9FED6-F08C-4382-98B3-B04B1E958EEA}" srcId="{0D28B584-53B4-4A90-9976-D13DB60601A7}" destId="{7458EE9F-5AEE-420C-B1B0-FDCEF7402AF0}" srcOrd="5" destOrd="0" parTransId="{1FBD0544-59E7-4887-A809-736E4A9DFFF4}" sibTransId="{6F6C320E-E94E-4359-BBFB-E73F88B32720}"/>
    <dgm:cxn modelId="{B09593DA-1F30-423B-A722-084B0CD8AA0A}" srcId="{0D28B584-53B4-4A90-9976-D13DB60601A7}" destId="{98EBAC90-6D53-4E4C-ABA4-4BFF80FC2B3B}" srcOrd="3" destOrd="0" parTransId="{C39FDFCA-FFFD-4E50-8BE7-53A3539B12BC}" sibTransId="{8C847088-33CD-4906-A538-5CF40DA52CBD}"/>
    <dgm:cxn modelId="{B4641BDD-2614-42ED-A137-23B165387E1E}" type="presOf" srcId="{27EE39EF-9711-4D32-8590-D56E8771CE0C}" destId="{0E81AD17-DFF9-4398-82F7-3FFE213CFB61}" srcOrd="0" destOrd="0" presId="urn:microsoft.com/office/officeart/2005/8/layout/vList5"/>
    <dgm:cxn modelId="{91123FE0-E065-45F2-897D-89B919411BA5}" srcId="{8AA78B0A-B027-4880-B8F9-982DD83196AA}" destId="{69ACC753-F1A8-4A32-AF4B-4A4F1FC3FD23}" srcOrd="0" destOrd="0" parTransId="{AC980526-5DB8-4D44-8218-7DBF4456F7A0}" sibTransId="{7BD1FAA0-6307-4C6B-B522-501EC21C40CD}"/>
    <dgm:cxn modelId="{B6F981FC-DA39-46F4-8B26-89ED3F182074}" type="presOf" srcId="{145F5350-2275-43E5-B9B3-FCBFE15BCAA3}" destId="{311DAF01-DC58-49CA-8B91-6274E8813491}" srcOrd="0" destOrd="0" presId="urn:microsoft.com/office/officeart/2005/8/layout/vList5"/>
    <dgm:cxn modelId="{C93F97FC-48FF-4B3D-99DB-5062610ACE74}" type="presOf" srcId="{177110F0-4C7A-4753-8C38-85F0848EDB0F}" destId="{65A8D3CD-018A-43B2-AE42-30314BBAD0B8}" srcOrd="0" destOrd="0" presId="urn:microsoft.com/office/officeart/2005/8/layout/vList5"/>
    <dgm:cxn modelId="{9A39BAE5-7DFE-409A-A12D-DDC0FAC8943C}" type="presParOf" srcId="{F9D869C4-2D51-4DBA-AF25-CA72FA25F205}" destId="{57B0029F-52F1-4B50-B775-5E7BEF4D651D}" srcOrd="0" destOrd="0" presId="urn:microsoft.com/office/officeart/2005/8/layout/vList5"/>
    <dgm:cxn modelId="{103D4724-1984-4D65-A3AF-FE9770E3E827}" type="presParOf" srcId="{57B0029F-52F1-4B50-B775-5E7BEF4D651D}" destId="{028AA9FD-08D8-4A83-83CB-9A742E76ABF0}" srcOrd="0" destOrd="0" presId="urn:microsoft.com/office/officeart/2005/8/layout/vList5"/>
    <dgm:cxn modelId="{EF3D440E-7AE0-4656-B8F9-56F7512C2ABA}" type="presParOf" srcId="{57B0029F-52F1-4B50-B775-5E7BEF4D651D}" destId="{AB2EE191-D96F-4488-9377-7BE13D446EE5}" srcOrd="1" destOrd="0" presId="urn:microsoft.com/office/officeart/2005/8/layout/vList5"/>
    <dgm:cxn modelId="{918AB76E-5501-4FFF-B7CB-9101C2C0D167}" type="presParOf" srcId="{F9D869C4-2D51-4DBA-AF25-CA72FA25F205}" destId="{63AFCCF6-B047-46AE-83F0-BF020AD978BC}" srcOrd="1" destOrd="0" presId="urn:microsoft.com/office/officeart/2005/8/layout/vList5"/>
    <dgm:cxn modelId="{893922C4-E1A9-4A5A-B0B0-F1987D4CADB5}" type="presParOf" srcId="{F9D869C4-2D51-4DBA-AF25-CA72FA25F205}" destId="{3DF7A520-7505-4E19-8D1E-BC0A389E51EE}" srcOrd="2" destOrd="0" presId="urn:microsoft.com/office/officeart/2005/8/layout/vList5"/>
    <dgm:cxn modelId="{B991E7E9-5F07-496D-95EC-9280ABED4A8A}" type="presParOf" srcId="{3DF7A520-7505-4E19-8D1E-BC0A389E51EE}" destId="{65A8D3CD-018A-43B2-AE42-30314BBAD0B8}" srcOrd="0" destOrd="0" presId="urn:microsoft.com/office/officeart/2005/8/layout/vList5"/>
    <dgm:cxn modelId="{53AEC61F-A04A-40CD-B4F3-B9E6086F4849}" type="presParOf" srcId="{3DF7A520-7505-4E19-8D1E-BC0A389E51EE}" destId="{0E81AD17-DFF9-4398-82F7-3FFE213CFB61}" srcOrd="1" destOrd="0" presId="urn:microsoft.com/office/officeart/2005/8/layout/vList5"/>
    <dgm:cxn modelId="{FAC9E0DC-826B-482D-9638-9E2DF8AF1473}" type="presParOf" srcId="{F9D869C4-2D51-4DBA-AF25-CA72FA25F205}" destId="{6E000DE4-D710-4811-A1AE-9C305645F816}" srcOrd="3" destOrd="0" presId="urn:microsoft.com/office/officeart/2005/8/layout/vList5"/>
    <dgm:cxn modelId="{950EAA7B-EABC-41CC-BDD0-6D82AD533CFE}" type="presParOf" srcId="{F9D869C4-2D51-4DBA-AF25-CA72FA25F205}" destId="{11528049-2B2D-4F4F-A7A0-FA2802D84F08}" srcOrd="4" destOrd="0" presId="urn:microsoft.com/office/officeart/2005/8/layout/vList5"/>
    <dgm:cxn modelId="{FBA4007A-88F5-47A5-85F8-9D061DAA1CE6}" type="presParOf" srcId="{11528049-2B2D-4F4F-A7A0-FA2802D84F08}" destId="{474FB389-17AA-4A56-9878-3248A17E9CE5}" srcOrd="0" destOrd="0" presId="urn:microsoft.com/office/officeart/2005/8/layout/vList5"/>
    <dgm:cxn modelId="{83E68803-9CEA-470C-8446-75CEF84D130C}" type="presParOf" srcId="{11528049-2B2D-4F4F-A7A0-FA2802D84F08}" destId="{41DB868D-C041-492F-91E1-41324932EF73}" srcOrd="1" destOrd="0" presId="urn:microsoft.com/office/officeart/2005/8/layout/vList5"/>
    <dgm:cxn modelId="{42B231D3-94CE-4905-BC78-470C9BFD21D1}" type="presParOf" srcId="{F9D869C4-2D51-4DBA-AF25-CA72FA25F205}" destId="{26A88FC0-B9BE-46AA-ABEB-F2C0BAE46B05}" srcOrd="5" destOrd="0" presId="urn:microsoft.com/office/officeart/2005/8/layout/vList5"/>
    <dgm:cxn modelId="{A9CE0838-5899-469A-B214-00935950AF7D}" type="presParOf" srcId="{F9D869C4-2D51-4DBA-AF25-CA72FA25F205}" destId="{7D091BCB-01FB-4B54-9FC2-9BB408377EA2}" srcOrd="6" destOrd="0" presId="urn:microsoft.com/office/officeart/2005/8/layout/vList5"/>
    <dgm:cxn modelId="{6557A03C-9C00-4795-AF0C-C99A1B911BB4}" type="presParOf" srcId="{7D091BCB-01FB-4B54-9FC2-9BB408377EA2}" destId="{2E91AC90-CAB6-4241-9B95-42F5665773D2}" srcOrd="0" destOrd="0" presId="urn:microsoft.com/office/officeart/2005/8/layout/vList5"/>
    <dgm:cxn modelId="{48BEB34D-02A0-4C47-BB3E-1FD4F9F7C2A8}" type="presParOf" srcId="{7D091BCB-01FB-4B54-9FC2-9BB408377EA2}" destId="{D6905042-3814-430F-BBE3-0822710C2004}" srcOrd="1" destOrd="0" presId="urn:microsoft.com/office/officeart/2005/8/layout/vList5"/>
    <dgm:cxn modelId="{470F8981-7801-486D-9801-64AB99AE81DF}" type="presParOf" srcId="{F9D869C4-2D51-4DBA-AF25-CA72FA25F205}" destId="{E7B342D0-223A-41FD-9F56-FD0CB39B2A91}" srcOrd="7" destOrd="0" presId="urn:microsoft.com/office/officeart/2005/8/layout/vList5"/>
    <dgm:cxn modelId="{52317FB6-BD8D-4A30-BABE-ED830CA7182E}" type="presParOf" srcId="{F9D869C4-2D51-4DBA-AF25-CA72FA25F205}" destId="{8CE9F783-7DBB-4B2D-B60D-970B90C5036E}" srcOrd="8" destOrd="0" presId="urn:microsoft.com/office/officeart/2005/8/layout/vList5"/>
    <dgm:cxn modelId="{1BC23C0A-8511-4B09-9DB3-CE83C4F48367}" type="presParOf" srcId="{8CE9F783-7DBB-4B2D-B60D-970B90C5036E}" destId="{F71EC563-8480-4A96-A592-8676EDF69652}" srcOrd="0" destOrd="0" presId="urn:microsoft.com/office/officeart/2005/8/layout/vList5"/>
    <dgm:cxn modelId="{2608694A-1E12-4582-AB73-5CA275BB356D}" type="presParOf" srcId="{8CE9F783-7DBB-4B2D-B60D-970B90C5036E}" destId="{8C9A7C3C-FD21-499C-85AF-EDB203CF1B0D}" srcOrd="1" destOrd="0" presId="urn:microsoft.com/office/officeart/2005/8/layout/vList5"/>
    <dgm:cxn modelId="{79CBB7D5-889F-4276-8102-4081219CC462}" type="presParOf" srcId="{F9D869C4-2D51-4DBA-AF25-CA72FA25F205}" destId="{345BF14D-8FDD-4656-98D2-1DA26D932C5E}" srcOrd="9" destOrd="0" presId="urn:microsoft.com/office/officeart/2005/8/layout/vList5"/>
    <dgm:cxn modelId="{441354A5-7DB1-4DF9-AF2B-4CF5A0982338}" type="presParOf" srcId="{F9D869C4-2D51-4DBA-AF25-CA72FA25F205}" destId="{D527B5F5-88A6-4D1F-A1AC-1767DCC52E64}" srcOrd="10" destOrd="0" presId="urn:microsoft.com/office/officeart/2005/8/layout/vList5"/>
    <dgm:cxn modelId="{8DAE07F8-6BCE-418E-8C6E-D83C8FD97032}" type="presParOf" srcId="{D527B5F5-88A6-4D1F-A1AC-1767DCC52E64}" destId="{1C0582BC-A3AD-4FEB-BD4A-5E6F9AFABAE7}" srcOrd="0" destOrd="0" presId="urn:microsoft.com/office/officeart/2005/8/layout/vList5"/>
    <dgm:cxn modelId="{6EFD5F9B-84F5-489D-914D-925379895CEC}" type="presParOf" srcId="{D527B5F5-88A6-4D1F-A1AC-1767DCC52E64}" destId="{311DAF01-DC58-49CA-8B91-6274E88134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2F6C3-465D-4DD0-9F54-670125AC6009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FEDB78-6230-4596-B3AA-ED3754E9EE74}">
      <dgm:prSet phldrT="[Text]" custT="1"/>
      <dgm:spPr/>
      <dgm:t>
        <a:bodyPr/>
        <a:lstStyle/>
        <a:p>
          <a:r>
            <a:rPr lang="en-US" sz="3200" b="1" dirty="0"/>
            <a:t>Experience</a:t>
          </a:r>
        </a:p>
      </dgm:t>
    </dgm:pt>
    <dgm:pt modelId="{752F2B30-0B5E-4DEB-ACB0-BFD6A5B8B412}" type="parTrans" cxnId="{C4E96368-59B0-4162-BBA1-B44F09606803}">
      <dgm:prSet/>
      <dgm:spPr/>
      <dgm:t>
        <a:bodyPr/>
        <a:lstStyle/>
        <a:p>
          <a:endParaRPr lang="en-US"/>
        </a:p>
      </dgm:t>
    </dgm:pt>
    <dgm:pt modelId="{F2B8C8D2-B66C-4E11-9847-F309D9697139}" type="sibTrans" cxnId="{C4E96368-59B0-4162-BBA1-B44F09606803}">
      <dgm:prSet/>
      <dgm:spPr/>
      <dgm:t>
        <a:bodyPr/>
        <a:lstStyle/>
        <a:p>
          <a:endParaRPr lang="en-US"/>
        </a:p>
      </dgm:t>
    </dgm:pt>
    <dgm:pt modelId="{849A7D56-2C63-40B2-A521-EA8F87F81494}">
      <dgm:prSet phldrT="[Text]"/>
      <dgm:spPr/>
      <dgm:t>
        <a:bodyPr/>
        <a:lstStyle/>
        <a:p>
          <a:pPr algn="r"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b="0" dirty="0">
              <a:latin typeface="+mn-lt"/>
            </a:rPr>
            <a:t>Number of races</a:t>
          </a:r>
          <a:endParaRPr lang="en-US" b="0" dirty="0"/>
        </a:p>
      </dgm:t>
    </dgm:pt>
    <dgm:pt modelId="{10B9EF41-E0D6-44A0-94D2-1B56CA2EF55C}" type="parTrans" cxnId="{42185E97-AF11-4C40-8D6D-60B923B61BFE}">
      <dgm:prSet/>
      <dgm:spPr/>
      <dgm:t>
        <a:bodyPr/>
        <a:lstStyle/>
        <a:p>
          <a:endParaRPr lang="en-US"/>
        </a:p>
      </dgm:t>
    </dgm:pt>
    <dgm:pt modelId="{02499D6E-31BF-4D8C-A952-3F61C03410B9}" type="sibTrans" cxnId="{42185E97-AF11-4C40-8D6D-60B923B61BFE}">
      <dgm:prSet/>
      <dgm:spPr/>
      <dgm:t>
        <a:bodyPr/>
        <a:lstStyle/>
        <a:p>
          <a:endParaRPr lang="en-US"/>
        </a:p>
      </dgm:t>
    </dgm:pt>
    <dgm:pt modelId="{776346D1-5E4D-4190-B14C-EA41BCE132AB}">
      <dgm:prSet phldrT="[Text]" custT="1"/>
      <dgm:spPr/>
      <dgm:t>
        <a:bodyPr/>
        <a:lstStyle/>
        <a:p>
          <a:r>
            <a:rPr lang="en-US" sz="4400" b="1" dirty="0"/>
            <a:t>Talent</a:t>
          </a:r>
        </a:p>
      </dgm:t>
    </dgm:pt>
    <dgm:pt modelId="{67B69FD4-437A-4F0F-8E5F-5CA698F54F7E}" type="parTrans" cxnId="{0321F1E2-431D-444E-8D17-7F1EB3B78F6E}">
      <dgm:prSet/>
      <dgm:spPr/>
      <dgm:t>
        <a:bodyPr/>
        <a:lstStyle/>
        <a:p>
          <a:endParaRPr lang="en-US"/>
        </a:p>
      </dgm:t>
    </dgm:pt>
    <dgm:pt modelId="{6BF548B3-1759-4F46-85A7-ACF7D2C14793}" type="sibTrans" cxnId="{0321F1E2-431D-444E-8D17-7F1EB3B78F6E}">
      <dgm:prSet/>
      <dgm:spPr/>
      <dgm:t>
        <a:bodyPr/>
        <a:lstStyle/>
        <a:p>
          <a:endParaRPr lang="en-US"/>
        </a:p>
      </dgm:t>
    </dgm:pt>
    <dgm:pt modelId="{962AF49A-3650-4763-A04E-37D3ED366C0C}">
      <dgm:prSet phldrT="[Text]" custT="1"/>
      <dgm:spPr/>
      <dgm:t>
        <a:bodyPr/>
        <a:lstStyle/>
        <a:p>
          <a:pPr algn="r"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400" b="0" dirty="0">
              <a:latin typeface="+mn-lt"/>
            </a:rPr>
            <a:t>Personal Record </a:t>
          </a:r>
          <a:endParaRPr lang="en-US" sz="2400" b="0" dirty="0"/>
        </a:p>
      </dgm:t>
    </dgm:pt>
    <dgm:pt modelId="{4AD5ABD5-3AE2-4D66-90CA-7593D7885842}" type="parTrans" cxnId="{80B5A3A9-4BAD-45D9-8C1E-2F1BFCA225BD}">
      <dgm:prSet/>
      <dgm:spPr/>
      <dgm:t>
        <a:bodyPr/>
        <a:lstStyle/>
        <a:p>
          <a:endParaRPr lang="en-US"/>
        </a:p>
      </dgm:t>
    </dgm:pt>
    <dgm:pt modelId="{2145F284-B7A2-4597-90EF-4200E6128BF1}" type="sibTrans" cxnId="{80B5A3A9-4BAD-45D9-8C1E-2F1BFCA225BD}">
      <dgm:prSet/>
      <dgm:spPr/>
      <dgm:t>
        <a:bodyPr/>
        <a:lstStyle/>
        <a:p>
          <a:endParaRPr lang="en-US"/>
        </a:p>
      </dgm:t>
    </dgm:pt>
    <dgm:pt modelId="{B2971401-BDFA-42C9-8B75-187B4723E8FA}">
      <dgm:prSet phldrT="[Text]" custT="1"/>
      <dgm:spPr/>
      <dgm:t>
        <a:bodyPr/>
        <a:lstStyle/>
        <a:p>
          <a:r>
            <a:rPr lang="en-US" sz="4400" b="1" dirty="0"/>
            <a:t>Fitness</a:t>
          </a:r>
        </a:p>
      </dgm:t>
    </dgm:pt>
    <dgm:pt modelId="{8FC8FFD7-A42B-49EF-AA1C-15AA6CA9538E}" type="parTrans" cxnId="{399C1D75-5781-4BA0-9638-6A70CCB96684}">
      <dgm:prSet/>
      <dgm:spPr/>
      <dgm:t>
        <a:bodyPr/>
        <a:lstStyle/>
        <a:p>
          <a:endParaRPr lang="en-US"/>
        </a:p>
      </dgm:t>
    </dgm:pt>
    <dgm:pt modelId="{A1F13AAB-0D3B-43CF-959A-63B7C35C6F3E}" type="sibTrans" cxnId="{399C1D75-5781-4BA0-9638-6A70CCB96684}">
      <dgm:prSet/>
      <dgm:spPr/>
      <dgm:t>
        <a:bodyPr/>
        <a:lstStyle/>
        <a:p>
          <a:endParaRPr lang="en-US"/>
        </a:p>
      </dgm:t>
    </dgm:pt>
    <dgm:pt modelId="{97A023E7-AD73-4CB9-8D08-2E9457A9B347}">
      <dgm:prSet phldrT="[Text]"/>
      <dgm:spPr/>
      <dgm:t>
        <a:bodyPr/>
        <a:lstStyle/>
        <a:p>
          <a:pPr algn="r"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dirty="0">
              <a:latin typeface="+mn-lt"/>
            </a:rPr>
            <a:t>Days since PR</a:t>
          </a:r>
          <a:endParaRPr lang="en-US" dirty="0"/>
        </a:p>
      </dgm:t>
    </dgm:pt>
    <dgm:pt modelId="{53641EBE-36B2-4590-A661-A919096AC50F}" type="parTrans" cxnId="{6E40875F-0317-4C59-A570-17AD4FA4D724}">
      <dgm:prSet/>
      <dgm:spPr/>
      <dgm:t>
        <a:bodyPr/>
        <a:lstStyle/>
        <a:p>
          <a:endParaRPr lang="en-US"/>
        </a:p>
      </dgm:t>
    </dgm:pt>
    <dgm:pt modelId="{BBC22F03-3D26-4FD0-ABA7-D80AD4810A57}" type="sibTrans" cxnId="{6E40875F-0317-4C59-A570-17AD4FA4D724}">
      <dgm:prSet/>
      <dgm:spPr/>
      <dgm:t>
        <a:bodyPr/>
        <a:lstStyle/>
        <a:p>
          <a:endParaRPr lang="en-US"/>
        </a:p>
      </dgm:t>
    </dgm:pt>
    <dgm:pt modelId="{1D67F3EC-2575-490F-B995-A017295F8EFB}">
      <dgm:prSet/>
      <dgm:spPr/>
      <dgm:t>
        <a:bodyPr/>
        <a:lstStyle/>
        <a:p>
          <a:pPr algn="r"/>
          <a:r>
            <a:rPr lang="en-US" b="0" dirty="0">
              <a:latin typeface="+mn-lt"/>
            </a:rPr>
            <a:t>Days since last race</a:t>
          </a:r>
        </a:p>
      </dgm:t>
    </dgm:pt>
    <dgm:pt modelId="{076717CA-C938-432F-B8A0-B2F8D34FDD1B}" type="parTrans" cxnId="{609094C5-C3F1-4443-9124-42A7C0EB2BD4}">
      <dgm:prSet/>
      <dgm:spPr/>
      <dgm:t>
        <a:bodyPr/>
        <a:lstStyle/>
        <a:p>
          <a:endParaRPr lang="en-US"/>
        </a:p>
      </dgm:t>
    </dgm:pt>
    <dgm:pt modelId="{03660DF3-428D-408C-B9BD-1D1FFD437227}" type="sibTrans" cxnId="{609094C5-C3F1-4443-9124-42A7C0EB2BD4}">
      <dgm:prSet/>
      <dgm:spPr/>
      <dgm:t>
        <a:bodyPr/>
        <a:lstStyle/>
        <a:p>
          <a:endParaRPr lang="en-US"/>
        </a:p>
      </dgm:t>
    </dgm:pt>
    <dgm:pt modelId="{7DAF2972-5D9F-4EAB-B520-99056060A902}">
      <dgm:prSet custT="1"/>
      <dgm:spPr/>
      <dgm:t>
        <a:bodyPr/>
        <a:lstStyle/>
        <a:p>
          <a:pPr algn="r"/>
          <a:r>
            <a:rPr lang="en-US" sz="2400" b="0" dirty="0">
              <a:latin typeface="+mn-lt"/>
            </a:rPr>
            <a:t>Average race time</a:t>
          </a:r>
        </a:p>
      </dgm:t>
    </dgm:pt>
    <dgm:pt modelId="{6DBE9115-DBA5-490E-B30D-D7E0F48A5F29}" type="parTrans" cxnId="{C0AB061A-DC95-42F9-A56A-45B82411400D}">
      <dgm:prSet/>
      <dgm:spPr/>
      <dgm:t>
        <a:bodyPr/>
        <a:lstStyle/>
        <a:p>
          <a:endParaRPr lang="en-US"/>
        </a:p>
      </dgm:t>
    </dgm:pt>
    <dgm:pt modelId="{84A8D00A-1CD6-4545-A113-623CD4527AA1}" type="sibTrans" cxnId="{C0AB061A-DC95-42F9-A56A-45B82411400D}">
      <dgm:prSet/>
      <dgm:spPr/>
      <dgm:t>
        <a:bodyPr/>
        <a:lstStyle/>
        <a:p>
          <a:endParaRPr lang="en-US"/>
        </a:p>
      </dgm:t>
    </dgm:pt>
    <dgm:pt modelId="{5F69265C-CA5B-487D-90F1-B3AD355FCA90}">
      <dgm:prSet/>
      <dgm:spPr/>
      <dgm:t>
        <a:bodyPr/>
        <a:lstStyle/>
        <a:p>
          <a:pPr algn="r"/>
          <a:r>
            <a:rPr lang="en-US" dirty="0">
              <a:latin typeface="+mn-lt"/>
            </a:rPr>
            <a:t>Days since Last Race </a:t>
          </a:r>
        </a:p>
      </dgm:t>
    </dgm:pt>
    <dgm:pt modelId="{333610D8-4C17-4AC0-95B8-D365E451A189}" type="parTrans" cxnId="{250250F0-EA9C-4481-8CA3-ADE4D1116F37}">
      <dgm:prSet/>
      <dgm:spPr/>
      <dgm:t>
        <a:bodyPr/>
        <a:lstStyle/>
        <a:p>
          <a:endParaRPr lang="en-US"/>
        </a:p>
      </dgm:t>
    </dgm:pt>
    <dgm:pt modelId="{A80966D3-9C3C-47F8-B551-B23000DD48F7}" type="sibTrans" cxnId="{250250F0-EA9C-4481-8CA3-ADE4D1116F37}">
      <dgm:prSet/>
      <dgm:spPr/>
      <dgm:t>
        <a:bodyPr/>
        <a:lstStyle/>
        <a:p>
          <a:endParaRPr lang="en-US"/>
        </a:p>
      </dgm:t>
    </dgm:pt>
    <dgm:pt modelId="{71C3D9BA-8572-4670-B47C-AAE91759711C}">
      <dgm:prSet/>
      <dgm:spPr/>
      <dgm:t>
        <a:bodyPr/>
        <a:lstStyle/>
        <a:p>
          <a:pPr algn="r"/>
          <a:r>
            <a:rPr lang="en-US" dirty="0">
              <a:latin typeface="+mn-lt"/>
            </a:rPr>
            <a:t>Season PR </a:t>
          </a:r>
        </a:p>
      </dgm:t>
    </dgm:pt>
    <dgm:pt modelId="{F290E4A9-1F50-4746-A219-CADED2AD2C6A}" type="parTrans" cxnId="{3C293D69-CC95-4886-84C0-114482EF94D9}">
      <dgm:prSet/>
      <dgm:spPr/>
      <dgm:t>
        <a:bodyPr/>
        <a:lstStyle/>
        <a:p>
          <a:endParaRPr lang="en-US"/>
        </a:p>
      </dgm:t>
    </dgm:pt>
    <dgm:pt modelId="{F3C7A429-6960-4908-8690-3317E639C878}" type="sibTrans" cxnId="{3C293D69-CC95-4886-84C0-114482EF94D9}">
      <dgm:prSet/>
      <dgm:spPr/>
      <dgm:t>
        <a:bodyPr/>
        <a:lstStyle/>
        <a:p>
          <a:endParaRPr lang="en-US"/>
        </a:p>
      </dgm:t>
    </dgm:pt>
    <dgm:pt modelId="{D078F8C3-DC93-450E-9462-F95C717749CE}">
      <dgm:prSet/>
      <dgm:spPr/>
      <dgm:t>
        <a:bodyPr/>
        <a:lstStyle/>
        <a:p>
          <a:pPr algn="r"/>
          <a:r>
            <a:rPr lang="en-US" dirty="0">
              <a:latin typeface="+mn-lt"/>
            </a:rPr>
            <a:t>Season’s Average of all Races </a:t>
          </a:r>
        </a:p>
      </dgm:t>
    </dgm:pt>
    <dgm:pt modelId="{63761874-7F7A-4175-9264-65BF49E7FE57}" type="parTrans" cxnId="{56A7A597-F369-421F-BD58-BE1F8DDA64EE}">
      <dgm:prSet/>
      <dgm:spPr/>
      <dgm:t>
        <a:bodyPr/>
        <a:lstStyle/>
        <a:p>
          <a:endParaRPr lang="en-US"/>
        </a:p>
      </dgm:t>
    </dgm:pt>
    <dgm:pt modelId="{E2BEB46F-B647-44CC-9658-488FBC13A1F0}" type="sibTrans" cxnId="{56A7A597-F369-421F-BD58-BE1F8DDA64EE}">
      <dgm:prSet/>
      <dgm:spPr/>
      <dgm:t>
        <a:bodyPr/>
        <a:lstStyle/>
        <a:p>
          <a:endParaRPr lang="en-US"/>
        </a:p>
      </dgm:t>
    </dgm:pt>
    <dgm:pt modelId="{3FC408C9-43A8-4D57-82AF-AAF2CE5BB02A}" type="pres">
      <dgm:prSet presAssocID="{C5A2F6C3-465D-4DD0-9F54-670125AC6009}" presName="Name0" presStyleCnt="0">
        <dgm:presLayoutVars>
          <dgm:dir/>
          <dgm:animLvl val="lvl"/>
          <dgm:resizeHandles val="exact"/>
        </dgm:presLayoutVars>
      </dgm:prSet>
      <dgm:spPr/>
    </dgm:pt>
    <dgm:pt modelId="{3E4FD159-B902-4322-900B-AC8CB80C8078}" type="pres">
      <dgm:prSet presAssocID="{85FEDB78-6230-4596-B3AA-ED3754E9EE74}" presName="compositeNode" presStyleCnt="0">
        <dgm:presLayoutVars>
          <dgm:bulletEnabled val="1"/>
        </dgm:presLayoutVars>
      </dgm:prSet>
      <dgm:spPr/>
    </dgm:pt>
    <dgm:pt modelId="{47410AB7-AF80-4895-830D-FD4154177C8C}" type="pres">
      <dgm:prSet presAssocID="{85FEDB78-6230-4596-B3AA-ED3754E9EE74}" presName="bgRect" presStyleLbl="node1" presStyleIdx="0" presStyleCnt="3"/>
      <dgm:spPr/>
    </dgm:pt>
    <dgm:pt modelId="{CFCCE252-1C45-424D-9D17-97527B5093F7}" type="pres">
      <dgm:prSet presAssocID="{85FEDB78-6230-4596-B3AA-ED3754E9EE7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AE4257E-AA6C-4C16-B9E7-73C3C697EF01}" type="pres">
      <dgm:prSet presAssocID="{85FEDB78-6230-4596-B3AA-ED3754E9EE74}" presName="childNode" presStyleLbl="node1" presStyleIdx="0" presStyleCnt="3">
        <dgm:presLayoutVars>
          <dgm:bulletEnabled val="1"/>
        </dgm:presLayoutVars>
      </dgm:prSet>
      <dgm:spPr/>
    </dgm:pt>
    <dgm:pt modelId="{BA4F795E-1E42-4DF9-BF1A-723C16565406}" type="pres">
      <dgm:prSet presAssocID="{F2B8C8D2-B66C-4E11-9847-F309D9697139}" presName="hSp" presStyleCnt="0"/>
      <dgm:spPr/>
    </dgm:pt>
    <dgm:pt modelId="{B0030F9B-E120-4AA2-B6BA-D71A967E3F6B}" type="pres">
      <dgm:prSet presAssocID="{F2B8C8D2-B66C-4E11-9847-F309D9697139}" presName="vProcSp" presStyleCnt="0"/>
      <dgm:spPr/>
    </dgm:pt>
    <dgm:pt modelId="{1A554987-0864-4A87-971B-01E13BB30A1A}" type="pres">
      <dgm:prSet presAssocID="{F2B8C8D2-B66C-4E11-9847-F309D9697139}" presName="vSp1" presStyleCnt="0"/>
      <dgm:spPr/>
    </dgm:pt>
    <dgm:pt modelId="{B826EFC2-1D84-4795-9B6A-C7A822424444}" type="pres">
      <dgm:prSet presAssocID="{F2B8C8D2-B66C-4E11-9847-F309D9697139}" presName="simulatedConn" presStyleLbl="solidFgAcc1" presStyleIdx="0" presStyleCnt="2"/>
      <dgm:spPr/>
    </dgm:pt>
    <dgm:pt modelId="{FB1F1100-C315-4E1D-B98F-786A8BC5130E}" type="pres">
      <dgm:prSet presAssocID="{F2B8C8D2-B66C-4E11-9847-F309D9697139}" presName="vSp2" presStyleCnt="0"/>
      <dgm:spPr/>
    </dgm:pt>
    <dgm:pt modelId="{522F1441-4DD7-4566-ACB6-61295B2665C3}" type="pres">
      <dgm:prSet presAssocID="{F2B8C8D2-B66C-4E11-9847-F309D9697139}" presName="sibTrans" presStyleCnt="0"/>
      <dgm:spPr/>
    </dgm:pt>
    <dgm:pt modelId="{76965D1F-5D35-4A79-8E29-3757FE08C263}" type="pres">
      <dgm:prSet presAssocID="{776346D1-5E4D-4190-B14C-EA41BCE132AB}" presName="compositeNode" presStyleCnt="0">
        <dgm:presLayoutVars>
          <dgm:bulletEnabled val="1"/>
        </dgm:presLayoutVars>
      </dgm:prSet>
      <dgm:spPr/>
    </dgm:pt>
    <dgm:pt modelId="{D9BEF052-C67B-4224-8AC0-566FB5AAA247}" type="pres">
      <dgm:prSet presAssocID="{776346D1-5E4D-4190-B14C-EA41BCE132AB}" presName="bgRect" presStyleLbl="node1" presStyleIdx="1" presStyleCnt="3"/>
      <dgm:spPr/>
    </dgm:pt>
    <dgm:pt modelId="{D4AD7196-45F8-4894-80C8-C793BCA66223}" type="pres">
      <dgm:prSet presAssocID="{776346D1-5E4D-4190-B14C-EA41BCE132A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3D75FD0-EC6F-4B2A-A0C4-CF3F0C3D8464}" type="pres">
      <dgm:prSet presAssocID="{776346D1-5E4D-4190-B14C-EA41BCE132AB}" presName="childNode" presStyleLbl="node1" presStyleIdx="1" presStyleCnt="3">
        <dgm:presLayoutVars>
          <dgm:bulletEnabled val="1"/>
        </dgm:presLayoutVars>
      </dgm:prSet>
      <dgm:spPr/>
    </dgm:pt>
    <dgm:pt modelId="{EB3D4864-49BB-4E69-9C56-510CA0C300B4}" type="pres">
      <dgm:prSet presAssocID="{6BF548B3-1759-4F46-85A7-ACF7D2C14793}" presName="hSp" presStyleCnt="0"/>
      <dgm:spPr/>
    </dgm:pt>
    <dgm:pt modelId="{797EEC76-BF5F-4323-BDE0-8173EE8BB6F6}" type="pres">
      <dgm:prSet presAssocID="{6BF548B3-1759-4F46-85A7-ACF7D2C14793}" presName="vProcSp" presStyleCnt="0"/>
      <dgm:spPr/>
    </dgm:pt>
    <dgm:pt modelId="{F4E27019-79A5-4082-B948-5A127491AC2C}" type="pres">
      <dgm:prSet presAssocID="{6BF548B3-1759-4F46-85A7-ACF7D2C14793}" presName="vSp1" presStyleCnt="0"/>
      <dgm:spPr/>
    </dgm:pt>
    <dgm:pt modelId="{B7B60FFD-DFDA-480A-82C6-D1A60D55CB89}" type="pres">
      <dgm:prSet presAssocID="{6BF548B3-1759-4F46-85A7-ACF7D2C14793}" presName="simulatedConn" presStyleLbl="solidFgAcc1" presStyleIdx="1" presStyleCnt="2"/>
      <dgm:spPr/>
    </dgm:pt>
    <dgm:pt modelId="{248E3B3D-EC10-47F9-8B80-5E01E9711A9B}" type="pres">
      <dgm:prSet presAssocID="{6BF548B3-1759-4F46-85A7-ACF7D2C14793}" presName="vSp2" presStyleCnt="0"/>
      <dgm:spPr/>
    </dgm:pt>
    <dgm:pt modelId="{81A818F3-0AD5-4CF5-A944-0D06D96B31AD}" type="pres">
      <dgm:prSet presAssocID="{6BF548B3-1759-4F46-85A7-ACF7D2C14793}" presName="sibTrans" presStyleCnt="0"/>
      <dgm:spPr/>
    </dgm:pt>
    <dgm:pt modelId="{AD5C546F-BE69-420D-A26B-7F2DC813AE25}" type="pres">
      <dgm:prSet presAssocID="{B2971401-BDFA-42C9-8B75-187B4723E8FA}" presName="compositeNode" presStyleCnt="0">
        <dgm:presLayoutVars>
          <dgm:bulletEnabled val="1"/>
        </dgm:presLayoutVars>
      </dgm:prSet>
      <dgm:spPr/>
    </dgm:pt>
    <dgm:pt modelId="{4FB9B330-8608-416E-AB14-61807C8A938B}" type="pres">
      <dgm:prSet presAssocID="{B2971401-BDFA-42C9-8B75-187B4723E8FA}" presName="bgRect" presStyleLbl="node1" presStyleIdx="2" presStyleCnt="3"/>
      <dgm:spPr/>
    </dgm:pt>
    <dgm:pt modelId="{9CC6D496-0358-4A58-8D96-91EC0F3508D1}" type="pres">
      <dgm:prSet presAssocID="{B2971401-BDFA-42C9-8B75-187B4723E8F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4906716-3BD7-4A35-864B-835C37888798}" type="pres">
      <dgm:prSet presAssocID="{B2971401-BDFA-42C9-8B75-187B4723E8F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CBCAA08-D4E4-4C99-A3D9-454B2F424533}" type="presOf" srcId="{B2971401-BDFA-42C9-8B75-187B4723E8FA}" destId="{4FB9B330-8608-416E-AB14-61807C8A938B}" srcOrd="0" destOrd="0" presId="urn:microsoft.com/office/officeart/2005/8/layout/hProcess7"/>
    <dgm:cxn modelId="{C0AB061A-DC95-42F9-A56A-45B82411400D}" srcId="{776346D1-5E4D-4190-B14C-EA41BCE132AB}" destId="{7DAF2972-5D9F-4EAB-B520-99056060A902}" srcOrd="1" destOrd="0" parTransId="{6DBE9115-DBA5-490E-B30D-D7E0F48A5F29}" sibTransId="{84A8D00A-1CD6-4545-A113-623CD4527AA1}"/>
    <dgm:cxn modelId="{100DF132-3C04-41C8-AED0-C9C28E02F0C0}" type="presOf" srcId="{7DAF2972-5D9F-4EAB-B520-99056060A902}" destId="{C3D75FD0-EC6F-4B2A-A0C4-CF3F0C3D8464}" srcOrd="0" destOrd="1" presId="urn:microsoft.com/office/officeart/2005/8/layout/hProcess7"/>
    <dgm:cxn modelId="{5B884D38-D4ED-47B6-B7D0-CBBC0B0466B9}" type="presOf" srcId="{85FEDB78-6230-4596-B3AA-ED3754E9EE74}" destId="{CFCCE252-1C45-424D-9D17-97527B5093F7}" srcOrd="1" destOrd="0" presId="urn:microsoft.com/office/officeart/2005/8/layout/hProcess7"/>
    <dgm:cxn modelId="{C9CF163E-E71E-4D29-9B1D-A79B8BC22511}" type="presOf" srcId="{C5A2F6C3-465D-4DD0-9F54-670125AC6009}" destId="{3FC408C9-43A8-4D57-82AF-AAF2CE5BB02A}" srcOrd="0" destOrd="0" presId="urn:microsoft.com/office/officeart/2005/8/layout/hProcess7"/>
    <dgm:cxn modelId="{6E40875F-0317-4C59-A570-17AD4FA4D724}" srcId="{B2971401-BDFA-42C9-8B75-187B4723E8FA}" destId="{97A023E7-AD73-4CB9-8D08-2E9457A9B347}" srcOrd="0" destOrd="0" parTransId="{53641EBE-36B2-4590-A661-A919096AC50F}" sibTransId="{BBC22F03-3D26-4FD0-ABA7-D80AD4810A57}"/>
    <dgm:cxn modelId="{24BAB842-5D31-431A-A0EC-C437FD449C22}" type="presOf" srcId="{71C3D9BA-8572-4670-B47C-AAE91759711C}" destId="{54906716-3BD7-4A35-864B-835C37888798}" srcOrd="0" destOrd="2" presId="urn:microsoft.com/office/officeart/2005/8/layout/hProcess7"/>
    <dgm:cxn modelId="{55A6A047-984E-4A18-B2DC-3916D952F463}" type="presOf" srcId="{B2971401-BDFA-42C9-8B75-187B4723E8FA}" destId="{9CC6D496-0358-4A58-8D96-91EC0F3508D1}" srcOrd="1" destOrd="0" presId="urn:microsoft.com/office/officeart/2005/8/layout/hProcess7"/>
    <dgm:cxn modelId="{6D2AE947-2AB1-4107-ADED-2E422F41EF8F}" type="presOf" srcId="{85FEDB78-6230-4596-B3AA-ED3754E9EE74}" destId="{47410AB7-AF80-4895-830D-FD4154177C8C}" srcOrd="0" destOrd="0" presId="urn:microsoft.com/office/officeart/2005/8/layout/hProcess7"/>
    <dgm:cxn modelId="{C4E96368-59B0-4162-BBA1-B44F09606803}" srcId="{C5A2F6C3-465D-4DD0-9F54-670125AC6009}" destId="{85FEDB78-6230-4596-B3AA-ED3754E9EE74}" srcOrd="0" destOrd="0" parTransId="{752F2B30-0B5E-4DEB-ACB0-BFD6A5B8B412}" sibTransId="{F2B8C8D2-B66C-4E11-9847-F309D9697139}"/>
    <dgm:cxn modelId="{3C293D69-CC95-4886-84C0-114482EF94D9}" srcId="{B2971401-BDFA-42C9-8B75-187B4723E8FA}" destId="{71C3D9BA-8572-4670-B47C-AAE91759711C}" srcOrd="2" destOrd="0" parTransId="{F290E4A9-1F50-4746-A219-CADED2AD2C6A}" sibTransId="{F3C7A429-6960-4908-8690-3317E639C878}"/>
    <dgm:cxn modelId="{9628126F-006C-40AE-A9AD-5B22E3977D3E}" type="presOf" srcId="{776346D1-5E4D-4190-B14C-EA41BCE132AB}" destId="{D9BEF052-C67B-4224-8AC0-566FB5AAA247}" srcOrd="0" destOrd="0" presId="urn:microsoft.com/office/officeart/2005/8/layout/hProcess7"/>
    <dgm:cxn modelId="{102B254F-AA4B-449A-9338-0017C9258A0D}" type="presOf" srcId="{D078F8C3-DC93-450E-9462-F95C717749CE}" destId="{54906716-3BD7-4A35-864B-835C37888798}" srcOrd="0" destOrd="3" presId="urn:microsoft.com/office/officeart/2005/8/layout/hProcess7"/>
    <dgm:cxn modelId="{399C1D75-5781-4BA0-9638-6A70CCB96684}" srcId="{C5A2F6C3-465D-4DD0-9F54-670125AC6009}" destId="{B2971401-BDFA-42C9-8B75-187B4723E8FA}" srcOrd="2" destOrd="0" parTransId="{8FC8FFD7-A42B-49EF-AA1C-15AA6CA9538E}" sibTransId="{A1F13AAB-0D3B-43CF-959A-63B7C35C6F3E}"/>
    <dgm:cxn modelId="{42185E97-AF11-4C40-8D6D-60B923B61BFE}" srcId="{85FEDB78-6230-4596-B3AA-ED3754E9EE74}" destId="{849A7D56-2C63-40B2-A521-EA8F87F81494}" srcOrd="0" destOrd="0" parTransId="{10B9EF41-E0D6-44A0-94D2-1B56CA2EF55C}" sibTransId="{02499D6E-31BF-4D8C-A952-3F61C03410B9}"/>
    <dgm:cxn modelId="{56A7A597-F369-421F-BD58-BE1F8DDA64EE}" srcId="{B2971401-BDFA-42C9-8B75-187B4723E8FA}" destId="{D078F8C3-DC93-450E-9462-F95C717749CE}" srcOrd="3" destOrd="0" parTransId="{63761874-7F7A-4175-9264-65BF49E7FE57}" sibTransId="{E2BEB46F-B647-44CC-9658-488FBC13A1F0}"/>
    <dgm:cxn modelId="{80B5A3A9-4BAD-45D9-8C1E-2F1BFCA225BD}" srcId="{776346D1-5E4D-4190-B14C-EA41BCE132AB}" destId="{962AF49A-3650-4763-A04E-37D3ED366C0C}" srcOrd="0" destOrd="0" parTransId="{4AD5ABD5-3AE2-4D66-90CA-7593D7885842}" sibTransId="{2145F284-B7A2-4597-90EF-4200E6128BF1}"/>
    <dgm:cxn modelId="{166608C4-9A4E-4883-A7A1-77F588D04D2D}" type="presOf" srcId="{97A023E7-AD73-4CB9-8D08-2E9457A9B347}" destId="{54906716-3BD7-4A35-864B-835C37888798}" srcOrd="0" destOrd="0" presId="urn:microsoft.com/office/officeart/2005/8/layout/hProcess7"/>
    <dgm:cxn modelId="{609094C5-C3F1-4443-9124-42A7C0EB2BD4}" srcId="{85FEDB78-6230-4596-B3AA-ED3754E9EE74}" destId="{1D67F3EC-2575-490F-B995-A017295F8EFB}" srcOrd="1" destOrd="0" parTransId="{076717CA-C938-432F-B8A0-B2F8D34FDD1B}" sibTransId="{03660DF3-428D-408C-B9BD-1D1FFD437227}"/>
    <dgm:cxn modelId="{331FFCCF-AEEF-46A5-B336-437D1F9FC377}" type="presOf" srcId="{1D67F3EC-2575-490F-B995-A017295F8EFB}" destId="{AAE4257E-AA6C-4C16-B9E7-73C3C697EF01}" srcOrd="0" destOrd="1" presId="urn:microsoft.com/office/officeart/2005/8/layout/hProcess7"/>
    <dgm:cxn modelId="{D7CB38D1-E266-4CC5-B5E3-0BFDE952E562}" type="presOf" srcId="{849A7D56-2C63-40B2-A521-EA8F87F81494}" destId="{AAE4257E-AA6C-4C16-B9E7-73C3C697EF01}" srcOrd="0" destOrd="0" presId="urn:microsoft.com/office/officeart/2005/8/layout/hProcess7"/>
    <dgm:cxn modelId="{6E7F64E2-E558-4E26-A6F9-BC3BA888EE9F}" type="presOf" srcId="{776346D1-5E4D-4190-B14C-EA41BCE132AB}" destId="{D4AD7196-45F8-4894-80C8-C793BCA66223}" srcOrd="1" destOrd="0" presId="urn:microsoft.com/office/officeart/2005/8/layout/hProcess7"/>
    <dgm:cxn modelId="{0321F1E2-431D-444E-8D17-7F1EB3B78F6E}" srcId="{C5A2F6C3-465D-4DD0-9F54-670125AC6009}" destId="{776346D1-5E4D-4190-B14C-EA41BCE132AB}" srcOrd="1" destOrd="0" parTransId="{67B69FD4-437A-4F0F-8E5F-5CA698F54F7E}" sibTransId="{6BF548B3-1759-4F46-85A7-ACF7D2C14793}"/>
    <dgm:cxn modelId="{CDA390E3-64C7-43A1-88F4-801FEF07C8AE}" type="presOf" srcId="{5F69265C-CA5B-487D-90F1-B3AD355FCA90}" destId="{54906716-3BD7-4A35-864B-835C37888798}" srcOrd="0" destOrd="1" presId="urn:microsoft.com/office/officeart/2005/8/layout/hProcess7"/>
    <dgm:cxn modelId="{250250F0-EA9C-4481-8CA3-ADE4D1116F37}" srcId="{B2971401-BDFA-42C9-8B75-187B4723E8FA}" destId="{5F69265C-CA5B-487D-90F1-B3AD355FCA90}" srcOrd="1" destOrd="0" parTransId="{333610D8-4C17-4AC0-95B8-D365E451A189}" sibTransId="{A80966D3-9C3C-47F8-B551-B23000DD48F7}"/>
    <dgm:cxn modelId="{A695ABF2-A4AF-4A06-8F15-8C705EBBB47C}" type="presOf" srcId="{962AF49A-3650-4763-A04E-37D3ED366C0C}" destId="{C3D75FD0-EC6F-4B2A-A0C4-CF3F0C3D8464}" srcOrd="0" destOrd="0" presId="urn:microsoft.com/office/officeart/2005/8/layout/hProcess7"/>
    <dgm:cxn modelId="{FE049B4E-D385-41C0-8924-D3F593403C0D}" type="presParOf" srcId="{3FC408C9-43A8-4D57-82AF-AAF2CE5BB02A}" destId="{3E4FD159-B902-4322-900B-AC8CB80C8078}" srcOrd="0" destOrd="0" presId="urn:microsoft.com/office/officeart/2005/8/layout/hProcess7"/>
    <dgm:cxn modelId="{EA20A22A-107F-434E-A547-6DC546AB7B05}" type="presParOf" srcId="{3E4FD159-B902-4322-900B-AC8CB80C8078}" destId="{47410AB7-AF80-4895-830D-FD4154177C8C}" srcOrd="0" destOrd="0" presId="urn:microsoft.com/office/officeart/2005/8/layout/hProcess7"/>
    <dgm:cxn modelId="{371B8881-E653-4A4D-B0AB-2B5A0753888E}" type="presParOf" srcId="{3E4FD159-B902-4322-900B-AC8CB80C8078}" destId="{CFCCE252-1C45-424D-9D17-97527B5093F7}" srcOrd="1" destOrd="0" presId="urn:microsoft.com/office/officeart/2005/8/layout/hProcess7"/>
    <dgm:cxn modelId="{F5C41F88-0EAA-4017-A94D-7840B101C49D}" type="presParOf" srcId="{3E4FD159-B902-4322-900B-AC8CB80C8078}" destId="{AAE4257E-AA6C-4C16-B9E7-73C3C697EF01}" srcOrd="2" destOrd="0" presId="urn:microsoft.com/office/officeart/2005/8/layout/hProcess7"/>
    <dgm:cxn modelId="{F466E134-95A0-4C1E-9AD7-FE825F7DA182}" type="presParOf" srcId="{3FC408C9-43A8-4D57-82AF-AAF2CE5BB02A}" destId="{BA4F795E-1E42-4DF9-BF1A-723C16565406}" srcOrd="1" destOrd="0" presId="urn:microsoft.com/office/officeart/2005/8/layout/hProcess7"/>
    <dgm:cxn modelId="{34D99D45-A10F-46A6-ADC8-C012D49177AF}" type="presParOf" srcId="{3FC408C9-43A8-4D57-82AF-AAF2CE5BB02A}" destId="{B0030F9B-E120-4AA2-B6BA-D71A967E3F6B}" srcOrd="2" destOrd="0" presId="urn:microsoft.com/office/officeart/2005/8/layout/hProcess7"/>
    <dgm:cxn modelId="{EAEA2782-CF67-4E0F-8910-E45F3BEF51EA}" type="presParOf" srcId="{B0030F9B-E120-4AA2-B6BA-D71A967E3F6B}" destId="{1A554987-0864-4A87-971B-01E13BB30A1A}" srcOrd="0" destOrd="0" presId="urn:microsoft.com/office/officeart/2005/8/layout/hProcess7"/>
    <dgm:cxn modelId="{A27DDB8E-A694-4306-9985-59E2961146F5}" type="presParOf" srcId="{B0030F9B-E120-4AA2-B6BA-D71A967E3F6B}" destId="{B826EFC2-1D84-4795-9B6A-C7A822424444}" srcOrd="1" destOrd="0" presId="urn:microsoft.com/office/officeart/2005/8/layout/hProcess7"/>
    <dgm:cxn modelId="{A7A9307C-4F01-45B7-A8D6-5D93142ED3E2}" type="presParOf" srcId="{B0030F9B-E120-4AA2-B6BA-D71A967E3F6B}" destId="{FB1F1100-C315-4E1D-B98F-786A8BC5130E}" srcOrd="2" destOrd="0" presId="urn:microsoft.com/office/officeart/2005/8/layout/hProcess7"/>
    <dgm:cxn modelId="{49B2B002-AD84-43BA-8793-6D7E5C7C8240}" type="presParOf" srcId="{3FC408C9-43A8-4D57-82AF-AAF2CE5BB02A}" destId="{522F1441-4DD7-4566-ACB6-61295B2665C3}" srcOrd="3" destOrd="0" presId="urn:microsoft.com/office/officeart/2005/8/layout/hProcess7"/>
    <dgm:cxn modelId="{BFD4CFC7-7D10-43F2-8AE7-50F8C751DBE7}" type="presParOf" srcId="{3FC408C9-43A8-4D57-82AF-AAF2CE5BB02A}" destId="{76965D1F-5D35-4A79-8E29-3757FE08C263}" srcOrd="4" destOrd="0" presId="urn:microsoft.com/office/officeart/2005/8/layout/hProcess7"/>
    <dgm:cxn modelId="{D5EA6617-E98D-44C6-AACC-7934B36557EA}" type="presParOf" srcId="{76965D1F-5D35-4A79-8E29-3757FE08C263}" destId="{D9BEF052-C67B-4224-8AC0-566FB5AAA247}" srcOrd="0" destOrd="0" presId="urn:microsoft.com/office/officeart/2005/8/layout/hProcess7"/>
    <dgm:cxn modelId="{942A1012-BCDC-4238-A0A6-0C04DF78451F}" type="presParOf" srcId="{76965D1F-5D35-4A79-8E29-3757FE08C263}" destId="{D4AD7196-45F8-4894-80C8-C793BCA66223}" srcOrd="1" destOrd="0" presId="urn:microsoft.com/office/officeart/2005/8/layout/hProcess7"/>
    <dgm:cxn modelId="{696DB977-A3A5-41DB-BC34-FCCE698E8956}" type="presParOf" srcId="{76965D1F-5D35-4A79-8E29-3757FE08C263}" destId="{C3D75FD0-EC6F-4B2A-A0C4-CF3F0C3D8464}" srcOrd="2" destOrd="0" presId="urn:microsoft.com/office/officeart/2005/8/layout/hProcess7"/>
    <dgm:cxn modelId="{B49FF16E-E4DF-4AB0-A917-0A654ACF2007}" type="presParOf" srcId="{3FC408C9-43A8-4D57-82AF-AAF2CE5BB02A}" destId="{EB3D4864-49BB-4E69-9C56-510CA0C300B4}" srcOrd="5" destOrd="0" presId="urn:microsoft.com/office/officeart/2005/8/layout/hProcess7"/>
    <dgm:cxn modelId="{449AD397-F2A8-4B2F-A3B2-491E8A2E02E8}" type="presParOf" srcId="{3FC408C9-43A8-4D57-82AF-AAF2CE5BB02A}" destId="{797EEC76-BF5F-4323-BDE0-8173EE8BB6F6}" srcOrd="6" destOrd="0" presId="urn:microsoft.com/office/officeart/2005/8/layout/hProcess7"/>
    <dgm:cxn modelId="{7038A53F-0EEA-479A-B714-536EE2F0EB9B}" type="presParOf" srcId="{797EEC76-BF5F-4323-BDE0-8173EE8BB6F6}" destId="{F4E27019-79A5-4082-B948-5A127491AC2C}" srcOrd="0" destOrd="0" presId="urn:microsoft.com/office/officeart/2005/8/layout/hProcess7"/>
    <dgm:cxn modelId="{35468A7C-71E6-4CD0-A373-2F25B8AA1D5D}" type="presParOf" srcId="{797EEC76-BF5F-4323-BDE0-8173EE8BB6F6}" destId="{B7B60FFD-DFDA-480A-82C6-D1A60D55CB89}" srcOrd="1" destOrd="0" presId="urn:microsoft.com/office/officeart/2005/8/layout/hProcess7"/>
    <dgm:cxn modelId="{FA306A22-C9FA-4511-A201-3052F4299742}" type="presParOf" srcId="{797EEC76-BF5F-4323-BDE0-8173EE8BB6F6}" destId="{248E3B3D-EC10-47F9-8B80-5E01E9711A9B}" srcOrd="2" destOrd="0" presId="urn:microsoft.com/office/officeart/2005/8/layout/hProcess7"/>
    <dgm:cxn modelId="{3DD0185A-E4F1-4DCF-A541-6DCB0AD6EB3B}" type="presParOf" srcId="{3FC408C9-43A8-4D57-82AF-AAF2CE5BB02A}" destId="{81A818F3-0AD5-4CF5-A944-0D06D96B31AD}" srcOrd="7" destOrd="0" presId="urn:microsoft.com/office/officeart/2005/8/layout/hProcess7"/>
    <dgm:cxn modelId="{C5700438-AD9F-4B01-8125-B95280597491}" type="presParOf" srcId="{3FC408C9-43A8-4D57-82AF-AAF2CE5BB02A}" destId="{AD5C546F-BE69-420D-A26B-7F2DC813AE25}" srcOrd="8" destOrd="0" presId="urn:microsoft.com/office/officeart/2005/8/layout/hProcess7"/>
    <dgm:cxn modelId="{94D51416-20D9-4AE6-8A87-A1D569C09770}" type="presParOf" srcId="{AD5C546F-BE69-420D-A26B-7F2DC813AE25}" destId="{4FB9B330-8608-416E-AB14-61807C8A938B}" srcOrd="0" destOrd="0" presId="urn:microsoft.com/office/officeart/2005/8/layout/hProcess7"/>
    <dgm:cxn modelId="{2611C020-9130-4894-B76E-FE9F16C4ED08}" type="presParOf" srcId="{AD5C546F-BE69-420D-A26B-7F2DC813AE25}" destId="{9CC6D496-0358-4A58-8D96-91EC0F3508D1}" srcOrd="1" destOrd="0" presId="urn:microsoft.com/office/officeart/2005/8/layout/hProcess7"/>
    <dgm:cxn modelId="{5CCCA53B-1FCA-4B01-A206-F64AE0A73C29}" type="presParOf" srcId="{AD5C546F-BE69-420D-A26B-7F2DC813AE25}" destId="{54906716-3BD7-4A35-864B-835C3788879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BD038C-28E8-415E-8FD2-AC23875EB1E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88EEF9-BE4D-4093-9BC7-31D0A74EE9B0}">
      <dgm:prSet custT="1"/>
      <dgm:spPr/>
      <dgm:t>
        <a:bodyPr/>
        <a:lstStyle/>
        <a:p>
          <a:r>
            <a:rPr lang="en-US" sz="1600" dirty="0"/>
            <a:t>Population of interest: Fast men and women predictive models strong</a:t>
          </a:r>
        </a:p>
      </dgm:t>
    </dgm:pt>
    <dgm:pt modelId="{B1098FB1-6B82-4B08-A219-7AEDDC7257C6}" type="parTrans" cxnId="{4A9982C4-771C-493A-91D8-3D9FC51745A2}">
      <dgm:prSet/>
      <dgm:spPr/>
      <dgm:t>
        <a:bodyPr/>
        <a:lstStyle/>
        <a:p>
          <a:endParaRPr lang="en-US" sz="1600"/>
        </a:p>
      </dgm:t>
    </dgm:pt>
    <dgm:pt modelId="{FFDA42C0-D643-4BA8-8F4A-BFB9C8248371}" type="sibTrans" cxnId="{4A9982C4-771C-493A-91D8-3D9FC51745A2}">
      <dgm:prSet/>
      <dgm:spPr/>
      <dgm:t>
        <a:bodyPr/>
        <a:lstStyle/>
        <a:p>
          <a:endParaRPr lang="en-US" sz="1600"/>
        </a:p>
      </dgm:t>
    </dgm:pt>
    <dgm:pt modelId="{5C274157-CFDB-4349-B611-E6930875838D}">
      <dgm:prSet custT="1"/>
      <dgm:spPr/>
      <dgm:t>
        <a:bodyPr/>
        <a:lstStyle/>
        <a:p>
          <a:r>
            <a:rPr lang="en-US" sz="1600" dirty="0"/>
            <a:t>Calculated features useful to improve models for slow men or women</a:t>
          </a:r>
        </a:p>
      </dgm:t>
    </dgm:pt>
    <dgm:pt modelId="{B2CED5A7-E48F-44E4-867D-42B6F9A527C4}" type="parTrans" cxnId="{221933BA-62D2-40EE-8682-2D368FB3D0AC}">
      <dgm:prSet/>
      <dgm:spPr/>
      <dgm:t>
        <a:bodyPr/>
        <a:lstStyle/>
        <a:p>
          <a:endParaRPr lang="en-US" sz="1600"/>
        </a:p>
      </dgm:t>
    </dgm:pt>
    <dgm:pt modelId="{90956079-C2F6-4063-998A-9B223C396E61}" type="sibTrans" cxnId="{221933BA-62D2-40EE-8682-2D368FB3D0AC}">
      <dgm:prSet/>
      <dgm:spPr/>
      <dgm:t>
        <a:bodyPr/>
        <a:lstStyle/>
        <a:p>
          <a:endParaRPr lang="en-US" sz="1600"/>
        </a:p>
      </dgm:t>
    </dgm:pt>
    <dgm:pt modelId="{D4331526-55C9-43E6-B640-5962A54CF040}">
      <dgm:prSet custT="1"/>
      <dgm:spPr/>
      <dgm:t>
        <a:bodyPr/>
        <a:lstStyle/>
        <a:p>
          <a:r>
            <a:rPr lang="en-US" sz="1600" dirty="0"/>
            <a:t>Men’s Average Regional Qualifying time  14.16 minutes past 9 years</a:t>
          </a:r>
        </a:p>
      </dgm:t>
    </dgm:pt>
    <dgm:pt modelId="{FF2A60E0-1A12-442A-ACDA-259B7F05EFB5}" type="parTrans" cxnId="{94DDF019-4DA1-42E7-90B4-54F662F6D2CD}">
      <dgm:prSet/>
      <dgm:spPr/>
      <dgm:t>
        <a:bodyPr/>
        <a:lstStyle/>
        <a:p>
          <a:endParaRPr lang="en-US" sz="1600"/>
        </a:p>
      </dgm:t>
    </dgm:pt>
    <dgm:pt modelId="{CD77A3B4-6945-49E3-A94F-8D2DDAF2A3D4}" type="sibTrans" cxnId="{94DDF019-4DA1-42E7-90B4-54F662F6D2CD}">
      <dgm:prSet/>
      <dgm:spPr/>
      <dgm:t>
        <a:bodyPr/>
        <a:lstStyle/>
        <a:p>
          <a:endParaRPr lang="en-US" sz="1600"/>
        </a:p>
      </dgm:t>
    </dgm:pt>
    <dgm:pt modelId="{3DEA7BD6-BAAA-4F2A-A6E5-5A31E78B2651}">
      <dgm:prSet custT="1"/>
      <dgm:spPr/>
      <dgm:t>
        <a:bodyPr/>
        <a:lstStyle/>
        <a:p>
          <a:r>
            <a:rPr lang="en-US" sz="1600" dirty="0"/>
            <a:t>Women’s Average Regional Qualifying time 16.51 minutes past 9 years</a:t>
          </a:r>
        </a:p>
      </dgm:t>
    </dgm:pt>
    <dgm:pt modelId="{B029DA28-AB7A-4F90-AE35-5DEB8E67C1F7}" type="parTrans" cxnId="{7E6D6D60-255D-4B0C-B8F8-C739F1862B2A}">
      <dgm:prSet/>
      <dgm:spPr/>
      <dgm:t>
        <a:bodyPr/>
        <a:lstStyle/>
        <a:p>
          <a:endParaRPr lang="en-US" sz="1600"/>
        </a:p>
      </dgm:t>
    </dgm:pt>
    <dgm:pt modelId="{09D72E9C-A214-4A9A-8B44-37EC572E00C9}" type="sibTrans" cxnId="{7E6D6D60-255D-4B0C-B8F8-C739F1862B2A}">
      <dgm:prSet/>
      <dgm:spPr/>
      <dgm:t>
        <a:bodyPr/>
        <a:lstStyle/>
        <a:p>
          <a:endParaRPr lang="en-US" sz="1600"/>
        </a:p>
      </dgm:t>
    </dgm:pt>
    <dgm:pt modelId="{C69CF87B-229F-4AF4-8137-7CA8975B9022}">
      <dgm:prSet custT="1"/>
      <dgm:spPr/>
      <dgm:t>
        <a:bodyPr/>
        <a:lstStyle/>
        <a:p>
          <a:r>
            <a:rPr lang="en-US" sz="1600" b="1" dirty="0"/>
            <a:t>97% accuracy </a:t>
          </a:r>
          <a:r>
            <a:rPr lang="en-US" sz="1600" dirty="0"/>
            <a:t>transforming into a classification problem (22,116 rows out of 22,743 predictions)</a:t>
          </a:r>
        </a:p>
      </dgm:t>
    </dgm:pt>
    <dgm:pt modelId="{17DC1262-AF58-4722-9023-A25825C3A92F}" type="parTrans" cxnId="{E98E8A6A-069B-43B1-9F66-192EA7FDE046}">
      <dgm:prSet/>
      <dgm:spPr/>
      <dgm:t>
        <a:bodyPr/>
        <a:lstStyle/>
        <a:p>
          <a:endParaRPr lang="en-US" sz="1600"/>
        </a:p>
      </dgm:t>
    </dgm:pt>
    <dgm:pt modelId="{38539541-8BE1-48E3-B199-AC40BB8FFCA1}" type="sibTrans" cxnId="{E98E8A6A-069B-43B1-9F66-192EA7FDE046}">
      <dgm:prSet/>
      <dgm:spPr/>
      <dgm:t>
        <a:bodyPr/>
        <a:lstStyle/>
        <a:p>
          <a:endParaRPr lang="en-US" sz="1600"/>
        </a:p>
      </dgm:t>
    </dgm:pt>
    <dgm:pt modelId="{1376217B-D348-48AF-BAF3-E45B9613A55B}" type="pres">
      <dgm:prSet presAssocID="{4CBD038C-28E8-415E-8FD2-AC23875EB1E4}" presName="diagram" presStyleCnt="0">
        <dgm:presLayoutVars>
          <dgm:dir/>
          <dgm:resizeHandles val="exact"/>
        </dgm:presLayoutVars>
      </dgm:prSet>
      <dgm:spPr/>
    </dgm:pt>
    <dgm:pt modelId="{950979BC-52B6-458A-BB1A-287191077FBD}" type="pres">
      <dgm:prSet presAssocID="{8C88EEF9-BE4D-4093-9BC7-31D0A74EE9B0}" presName="node" presStyleLbl="node1" presStyleIdx="0" presStyleCnt="5">
        <dgm:presLayoutVars>
          <dgm:bulletEnabled val="1"/>
        </dgm:presLayoutVars>
      </dgm:prSet>
      <dgm:spPr/>
    </dgm:pt>
    <dgm:pt modelId="{1306D216-6119-4991-AAB9-841A318BABA1}" type="pres">
      <dgm:prSet presAssocID="{FFDA42C0-D643-4BA8-8F4A-BFB9C8248371}" presName="sibTrans" presStyleCnt="0"/>
      <dgm:spPr/>
    </dgm:pt>
    <dgm:pt modelId="{AFC1BA64-3B18-406E-9D25-74796409E46C}" type="pres">
      <dgm:prSet presAssocID="{5C274157-CFDB-4349-B611-E6930875838D}" presName="node" presStyleLbl="node1" presStyleIdx="1" presStyleCnt="5">
        <dgm:presLayoutVars>
          <dgm:bulletEnabled val="1"/>
        </dgm:presLayoutVars>
      </dgm:prSet>
      <dgm:spPr/>
    </dgm:pt>
    <dgm:pt modelId="{308A7E0D-A4B1-4527-A481-D78BD37ECDB6}" type="pres">
      <dgm:prSet presAssocID="{90956079-C2F6-4063-998A-9B223C396E61}" presName="sibTrans" presStyleCnt="0"/>
      <dgm:spPr/>
    </dgm:pt>
    <dgm:pt modelId="{FD25EF56-325E-4D90-AC5B-9EDD4E8F533E}" type="pres">
      <dgm:prSet presAssocID="{D4331526-55C9-43E6-B640-5962A54CF040}" presName="node" presStyleLbl="node1" presStyleIdx="2" presStyleCnt="5">
        <dgm:presLayoutVars>
          <dgm:bulletEnabled val="1"/>
        </dgm:presLayoutVars>
      </dgm:prSet>
      <dgm:spPr/>
    </dgm:pt>
    <dgm:pt modelId="{90A38303-93B3-4502-B1CF-208EBB9207BD}" type="pres">
      <dgm:prSet presAssocID="{CD77A3B4-6945-49E3-A94F-8D2DDAF2A3D4}" presName="sibTrans" presStyleCnt="0"/>
      <dgm:spPr/>
    </dgm:pt>
    <dgm:pt modelId="{981822DA-C8F5-4E85-9323-B1F204D3A6BB}" type="pres">
      <dgm:prSet presAssocID="{3DEA7BD6-BAAA-4F2A-A6E5-5A31E78B2651}" presName="node" presStyleLbl="node1" presStyleIdx="3" presStyleCnt="5">
        <dgm:presLayoutVars>
          <dgm:bulletEnabled val="1"/>
        </dgm:presLayoutVars>
      </dgm:prSet>
      <dgm:spPr/>
    </dgm:pt>
    <dgm:pt modelId="{13B45FC5-ABE1-48C5-B223-BA05E442BE0A}" type="pres">
      <dgm:prSet presAssocID="{09D72E9C-A214-4A9A-8B44-37EC572E00C9}" presName="sibTrans" presStyleCnt="0"/>
      <dgm:spPr/>
    </dgm:pt>
    <dgm:pt modelId="{7F04037E-C38D-41A3-AB6C-8855C461A8DB}" type="pres">
      <dgm:prSet presAssocID="{C69CF87B-229F-4AF4-8137-7CA8975B9022}" presName="node" presStyleLbl="node1" presStyleIdx="4" presStyleCnt="5">
        <dgm:presLayoutVars>
          <dgm:bulletEnabled val="1"/>
        </dgm:presLayoutVars>
      </dgm:prSet>
      <dgm:spPr/>
    </dgm:pt>
  </dgm:ptLst>
  <dgm:cxnLst>
    <dgm:cxn modelId="{2A052400-1986-46D6-A243-C3D89A18A0CA}" type="presOf" srcId="{4CBD038C-28E8-415E-8FD2-AC23875EB1E4}" destId="{1376217B-D348-48AF-BAF3-E45B9613A55B}" srcOrd="0" destOrd="0" presId="urn:microsoft.com/office/officeart/2005/8/layout/default"/>
    <dgm:cxn modelId="{94DDF019-4DA1-42E7-90B4-54F662F6D2CD}" srcId="{4CBD038C-28E8-415E-8FD2-AC23875EB1E4}" destId="{D4331526-55C9-43E6-B640-5962A54CF040}" srcOrd="2" destOrd="0" parTransId="{FF2A60E0-1A12-442A-ACDA-259B7F05EFB5}" sibTransId="{CD77A3B4-6945-49E3-A94F-8D2DDAF2A3D4}"/>
    <dgm:cxn modelId="{E3F2E41B-390C-4868-A7B2-2D267F8436D2}" type="presOf" srcId="{3DEA7BD6-BAAA-4F2A-A6E5-5A31E78B2651}" destId="{981822DA-C8F5-4E85-9323-B1F204D3A6BB}" srcOrd="0" destOrd="0" presId="urn:microsoft.com/office/officeart/2005/8/layout/default"/>
    <dgm:cxn modelId="{7E6D6D60-255D-4B0C-B8F8-C739F1862B2A}" srcId="{4CBD038C-28E8-415E-8FD2-AC23875EB1E4}" destId="{3DEA7BD6-BAAA-4F2A-A6E5-5A31E78B2651}" srcOrd="3" destOrd="0" parTransId="{B029DA28-AB7A-4F90-AE35-5DEB8E67C1F7}" sibTransId="{09D72E9C-A214-4A9A-8B44-37EC572E00C9}"/>
    <dgm:cxn modelId="{D0634B43-65EE-4E7E-A8EA-879D62A4E44B}" type="presOf" srcId="{5C274157-CFDB-4349-B611-E6930875838D}" destId="{AFC1BA64-3B18-406E-9D25-74796409E46C}" srcOrd="0" destOrd="0" presId="urn:microsoft.com/office/officeart/2005/8/layout/default"/>
    <dgm:cxn modelId="{CFD92646-8423-4736-ABB9-E64D505D708F}" type="presOf" srcId="{D4331526-55C9-43E6-B640-5962A54CF040}" destId="{FD25EF56-325E-4D90-AC5B-9EDD4E8F533E}" srcOrd="0" destOrd="0" presId="urn:microsoft.com/office/officeart/2005/8/layout/default"/>
    <dgm:cxn modelId="{E98E8A6A-069B-43B1-9F66-192EA7FDE046}" srcId="{4CBD038C-28E8-415E-8FD2-AC23875EB1E4}" destId="{C69CF87B-229F-4AF4-8137-7CA8975B9022}" srcOrd="4" destOrd="0" parTransId="{17DC1262-AF58-4722-9023-A25825C3A92F}" sibTransId="{38539541-8BE1-48E3-B199-AC40BB8FFCA1}"/>
    <dgm:cxn modelId="{D8911D81-74F9-497C-A3BD-1F94DEE1D018}" type="presOf" srcId="{8C88EEF9-BE4D-4093-9BC7-31D0A74EE9B0}" destId="{950979BC-52B6-458A-BB1A-287191077FBD}" srcOrd="0" destOrd="0" presId="urn:microsoft.com/office/officeart/2005/8/layout/default"/>
    <dgm:cxn modelId="{ACAE0EB6-3E5A-4890-8900-F4A522111BC0}" type="presOf" srcId="{C69CF87B-229F-4AF4-8137-7CA8975B9022}" destId="{7F04037E-C38D-41A3-AB6C-8855C461A8DB}" srcOrd="0" destOrd="0" presId="urn:microsoft.com/office/officeart/2005/8/layout/default"/>
    <dgm:cxn modelId="{221933BA-62D2-40EE-8682-2D368FB3D0AC}" srcId="{4CBD038C-28E8-415E-8FD2-AC23875EB1E4}" destId="{5C274157-CFDB-4349-B611-E6930875838D}" srcOrd="1" destOrd="0" parTransId="{B2CED5A7-E48F-44E4-867D-42B6F9A527C4}" sibTransId="{90956079-C2F6-4063-998A-9B223C396E61}"/>
    <dgm:cxn modelId="{4A9982C4-771C-493A-91D8-3D9FC51745A2}" srcId="{4CBD038C-28E8-415E-8FD2-AC23875EB1E4}" destId="{8C88EEF9-BE4D-4093-9BC7-31D0A74EE9B0}" srcOrd="0" destOrd="0" parTransId="{B1098FB1-6B82-4B08-A219-7AEDDC7257C6}" sibTransId="{FFDA42C0-D643-4BA8-8F4A-BFB9C8248371}"/>
    <dgm:cxn modelId="{276BAE15-4882-45DB-8405-55C00AD45258}" type="presParOf" srcId="{1376217B-D348-48AF-BAF3-E45B9613A55B}" destId="{950979BC-52B6-458A-BB1A-287191077FBD}" srcOrd="0" destOrd="0" presId="urn:microsoft.com/office/officeart/2005/8/layout/default"/>
    <dgm:cxn modelId="{496FBCA1-1C4A-4006-B69A-ADB27295500A}" type="presParOf" srcId="{1376217B-D348-48AF-BAF3-E45B9613A55B}" destId="{1306D216-6119-4991-AAB9-841A318BABA1}" srcOrd="1" destOrd="0" presId="urn:microsoft.com/office/officeart/2005/8/layout/default"/>
    <dgm:cxn modelId="{2171D396-6651-42B0-9E0E-769A10C5EF32}" type="presParOf" srcId="{1376217B-D348-48AF-BAF3-E45B9613A55B}" destId="{AFC1BA64-3B18-406E-9D25-74796409E46C}" srcOrd="2" destOrd="0" presId="urn:microsoft.com/office/officeart/2005/8/layout/default"/>
    <dgm:cxn modelId="{FC7BEA71-F50C-489E-878B-26D9D1346C1F}" type="presParOf" srcId="{1376217B-D348-48AF-BAF3-E45B9613A55B}" destId="{308A7E0D-A4B1-4527-A481-D78BD37ECDB6}" srcOrd="3" destOrd="0" presId="urn:microsoft.com/office/officeart/2005/8/layout/default"/>
    <dgm:cxn modelId="{8D0F132A-2241-40ED-B2C8-19045E5F8A6D}" type="presParOf" srcId="{1376217B-D348-48AF-BAF3-E45B9613A55B}" destId="{FD25EF56-325E-4D90-AC5B-9EDD4E8F533E}" srcOrd="4" destOrd="0" presId="urn:microsoft.com/office/officeart/2005/8/layout/default"/>
    <dgm:cxn modelId="{7976DD2A-23CB-482A-8750-ED96FC6B926C}" type="presParOf" srcId="{1376217B-D348-48AF-BAF3-E45B9613A55B}" destId="{90A38303-93B3-4502-B1CF-208EBB9207BD}" srcOrd="5" destOrd="0" presId="urn:microsoft.com/office/officeart/2005/8/layout/default"/>
    <dgm:cxn modelId="{015C0E47-6032-40C9-B2B8-7CFFC9F5C209}" type="presParOf" srcId="{1376217B-D348-48AF-BAF3-E45B9613A55B}" destId="{981822DA-C8F5-4E85-9323-B1F204D3A6BB}" srcOrd="6" destOrd="0" presId="urn:microsoft.com/office/officeart/2005/8/layout/default"/>
    <dgm:cxn modelId="{B03E2F9A-5A14-4439-B15B-7A7C454D025C}" type="presParOf" srcId="{1376217B-D348-48AF-BAF3-E45B9613A55B}" destId="{13B45FC5-ABE1-48C5-B223-BA05E442BE0A}" srcOrd="7" destOrd="0" presId="urn:microsoft.com/office/officeart/2005/8/layout/default"/>
    <dgm:cxn modelId="{AF1C9CAF-62E3-4DEC-97F4-AB4F026CCDD8}" type="presParOf" srcId="{1376217B-D348-48AF-BAF3-E45B9613A55B}" destId="{7F04037E-C38D-41A3-AB6C-8855C461A8D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EC85D0-1BC6-474D-92FB-E641006523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CF6A9-97A7-4F4B-AC00-63FC57355E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the most accurate, SIMPLE model that all coaches and athletes have access to and can communicate</a:t>
          </a:r>
        </a:p>
      </dgm:t>
    </dgm:pt>
    <dgm:pt modelId="{3DE9E554-E72B-417D-9455-80B7E619D085}" type="parTrans" cxnId="{38015F3E-946A-487D-9A9A-B7DDAFE5FD2F}">
      <dgm:prSet/>
      <dgm:spPr/>
      <dgm:t>
        <a:bodyPr/>
        <a:lstStyle/>
        <a:p>
          <a:endParaRPr lang="en-US"/>
        </a:p>
      </dgm:t>
    </dgm:pt>
    <dgm:pt modelId="{04264CB7-F82A-40CA-8D52-4FB35CA266DF}" type="sibTrans" cxnId="{38015F3E-946A-487D-9A9A-B7DDAFE5FD2F}">
      <dgm:prSet/>
      <dgm:spPr/>
      <dgm:t>
        <a:bodyPr/>
        <a:lstStyle/>
        <a:p>
          <a:endParaRPr lang="en-US"/>
        </a:p>
      </dgm:t>
    </dgm:pt>
    <dgm:pt modelId="{1A89A593-CEBA-4FB8-856A-7BB3C35821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provides another tool in a coach’s toolbox to help them make better decisions</a:t>
          </a:r>
        </a:p>
      </dgm:t>
    </dgm:pt>
    <dgm:pt modelId="{AFFF3506-CA6A-44FA-82A8-EC300D8324A9}" type="parTrans" cxnId="{741FB79F-3EE5-4E8D-A56E-DD7CD6F3EC0D}">
      <dgm:prSet/>
      <dgm:spPr/>
      <dgm:t>
        <a:bodyPr/>
        <a:lstStyle/>
        <a:p>
          <a:endParaRPr lang="en-US"/>
        </a:p>
      </dgm:t>
    </dgm:pt>
    <dgm:pt modelId="{FCC79B77-5758-4353-A66F-1C7A3B72E8EB}" type="sibTrans" cxnId="{741FB79F-3EE5-4E8D-A56E-DD7CD6F3EC0D}">
      <dgm:prSet/>
      <dgm:spPr/>
      <dgm:t>
        <a:bodyPr/>
        <a:lstStyle/>
        <a:p>
          <a:endParaRPr lang="en-US"/>
        </a:p>
      </dgm:t>
    </dgm:pt>
    <dgm:pt modelId="{774A3B99-690B-44C1-9CD5-CF8D5ADB66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Estimated Value: Increase coaching salary by maximizing ROI on athlete travel budget</a:t>
          </a:r>
          <a:endParaRPr lang="en-US" dirty="0"/>
        </a:p>
      </dgm:t>
    </dgm:pt>
    <dgm:pt modelId="{93BB2B00-AE04-49D5-B123-3AE641D0D287}" type="parTrans" cxnId="{6C073FB9-EFAA-4201-9BFE-C4B70A72E48F}">
      <dgm:prSet/>
      <dgm:spPr/>
      <dgm:t>
        <a:bodyPr/>
        <a:lstStyle/>
        <a:p>
          <a:endParaRPr lang="en-US"/>
        </a:p>
      </dgm:t>
    </dgm:pt>
    <dgm:pt modelId="{CE61AEE7-BAD6-4ABC-B5E2-B130B7B8C640}" type="sibTrans" cxnId="{6C073FB9-EFAA-4201-9BFE-C4B70A72E48F}">
      <dgm:prSet/>
      <dgm:spPr/>
      <dgm:t>
        <a:bodyPr/>
        <a:lstStyle/>
        <a:p>
          <a:endParaRPr lang="en-US"/>
        </a:p>
      </dgm:t>
    </dgm:pt>
    <dgm:pt modelId="{B769C51C-3DFE-42BE-9010-B84D7A8DA8B7}" type="pres">
      <dgm:prSet presAssocID="{62EC85D0-1BC6-474D-92FB-E6410065239A}" presName="root" presStyleCnt="0">
        <dgm:presLayoutVars>
          <dgm:dir/>
          <dgm:resizeHandles val="exact"/>
        </dgm:presLayoutVars>
      </dgm:prSet>
      <dgm:spPr/>
    </dgm:pt>
    <dgm:pt modelId="{0717B741-9F83-4EC7-887F-F519DEC4674B}" type="pres">
      <dgm:prSet presAssocID="{017CF6A9-97A7-4F4B-AC00-63FC57355E1D}" presName="compNode" presStyleCnt="0"/>
      <dgm:spPr/>
    </dgm:pt>
    <dgm:pt modelId="{73246BDF-ECB3-4648-A8F6-E4BAAAFF5442}" type="pres">
      <dgm:prSet presAssocID="{017CF6A9-97A7-4F4B-AC00-63FC57355E1D}" presName="bgRect" presStyleLbl="bgShp" presStyleIdx="0" presStyleCnt="3"/>
      <dgm:spPr/>
    </dgm:pt>
    <dgm:pt modelId="{3E624CF7-53F5-444B-BF48-A67E6F90650E}" type="pres">
      <dgm:prSet presAssocID="{017CF6A9-97A7-4F4B-AC00-63FC57355E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 with solid fill"/>
        </a:ext>
      </dgm:extLst>
    </dgm:pt>
    <dgm:pt modelId="{6BEA91CF-DDCE-4324-9F06-C38AFDCD3B86}" type="pres">
      <dgm:prSet presAssocID="{017CF6A9-97A7-4F4B-AC00-63FC57355E1D}" presName="spaceRect" presStyleCnt="0"/>
      <dgm:spPr/>
    </dgm:pt>
    <dgm:pt modelId="{B3FD8520-30E2-45E1-A323-FE5CFB3B6AEB}" type="pres">
      <dgm:prSet presAssocID="{017CF6A9-97A7-4F4B-AC00-63FC57355E1D}" presName="parTx" presStyleLbl="revTx" presStyleIdx="0" presStyleCnt="3">
        <dgm:presLayoutVars>
          <dgm:chMax val="0"/>
          <dgm:chPref val="0"/>
        </dgm:presLayoutVars>
      </dgm:prSet>
      <dgm:spPr/>
    </dgm:pt>
    <dgm:pt modelId="{FCA02D3D-8DCD-4B60-B001-18BA1CBC2D71}" type="pres">
      <dgm:prSet presAssocID="{04264CB7-F82A-40CA-8D52-4FB35CA266DF}" presName="sibTrans" presStyleCnt="0"/>
      <dgm:spPr/>
    </dgm:pt>
    <dgm:pt modelId="{26B3A987-4944-448A-9DCE-DEC631F9F0CC}" type="pres">
      <dgm:prSet presAssocID="{1A89A593-CEBA-4FB8-856A-7BB3C35821E9}" presName="compNode" presStyleCnt="0"/>
      <dgm:spPr/>
    </dgm:pt>
    <dgm:pt modelId="{A38B312B-C7BE-4747-984B-04328F7B8A89}" type="pres">
      <dgm:prSet presAssocID="{1A89A593-CEBA-4FB8-856A-7BB3C35821E9}" presName="bgRect" presStyleLbl="bgShp" presStyleIdx="1" presStyleCnt="3"/>
      <dgm:spPr/>
    </dgm:pt>
    <dgm:pt modelId="{911764D1-67B5-40C0-872D-BC0599CB0D86}" type="pres">
      <dgm:prSet presAssocID="{1A89A593-CEBA-4FB8-856A-7BB3C35821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688E286E-A9FB-42B8-8FC6-C6A792C181C4}" type="pres">
      <dgm:prSet presAssocID="{1A89A593-CEBA-4FB8-856A-7BB3C35821E9}" presName="spaceRect" presStyleCnt="0"/>
      <dgm:spPr/>
    </dgm:pt>
    <dgm:pt modelId="{1497D4E7-9FE2-4F76-B379-265E999B021C}" type="pres">
      <dgm:prSet presAssocID="{1A89A593-CEBA-4FB8-856A-7BB3C35821E9}" presName="parTx" presStyleLbl="revTx" presStyleIdx="1" presStyleCnt="3">
        <dgm:presLayoutVars>
          <dgm:chMax val="0"/>
          <dgm:chPref val="0"/>
        </dgm:presLayoutVars>
      </dgm:prSet>
      <dgm:spPr/>
    </dgm:pt>
    <dgm:pt modelId="{C079190E-BE07-4B75-8DCB-6ECE24D13672}" type="pres">
      <dgm:prSet presAssocID="{FCC79B77-5758-4353-A66F-1C7A3B72E8EB}" presName="sibTrans" presStyleCnt="0"/>
      <dgm:spPr/>
    </dgm:pt>
    <dgm:pt modelId="{4DA03BE8-1BAF-419B-A721-F26DFDB85F8C}" type="pres">
      <dgm:prSet presAssocID="{774A3B99-690B-44C1-9CD5-CF8D5ADB663B}" presName="compNode" presStyleCnt="0"/>
      <dgm:spPr/>
    </dgm:pt>
    <dgm:pt modelId="{363D329C-7D59-4DCB-A131-A27ABFE2F747}" type="pres">
      <dgm:prSet presAssocID="{774A3B99-690B-44C1-9CD5-CF8D5ADB663B}" presName="bgRect" presStyleLbl="bgShp" presStyleIdx="2" presStyleCnt="3"/>
      <dgm:spPr/>
    </dgm:pt>
    <dgm:pt modelId="{5E4733D7-3C94-4FF1-9DF7-3AB76D25CED7}" type="pres">
      <dgm:prSet presAssocID="{774A3B99-690B-44C1-9CD5-CF8D5ADB66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2B2EE8FF-1C32-4410-800A-C3D25D634DED}" type="pres">
      <dgm:prSet presAssocID="{774A3B99-690B-44C1-9CD5-CF8D5ADB663B}" presName="spaceRect" presStyleCnt="0"/>
      <dgm:spPr/>
    </dgm:pt>
    <dgm:pt modelId="{CEAE6013-5178-4BB3-9933-BE3931BB4C79}" type="pres">
      <dgm:prSet presAssocID="{774A3B99-690B-44C1-9CD5-CF8D5ADB66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07D638-1AF5-411E-B867-ACEA63AFB0BE}" type="presOf" srcId="{017CF6A9-97A7-4F4B-AC00-63FC57355E1D}" destId="{B3FD8520-30E2-45E1-A323-FE5CFB3B6AEB}" srcOrd="0" destOrd="0" presId="urn:microsoft.com/office/officeart/2018/2/layout/IconVerticalSolidList"/>
    <dgm:cxn modelId="{38015F3E-946A-487D-9A9A-B7DDAFE5FD2F}" srcId="{62EC85D0-1BC6-474D-92FB-E6410065239A}" destId="{017CF6A9-97A7-4F4B-AC00-63FC57355E1D}" srcOrd="0" destOrd="0" parTransId="{3DE9E554-E72B-417D-9455-80B7E619D085}" sibTransId="{04264CB7-F82A-40CA-8D52-4FB35CA266DF}"/>
    <dgm:cxn modelId="{3612C26F-2E16-4838-8177-1E530F6D8671}" type="presOf" srcId="{774A3B99-690B-44C1-9CD5-CF8D5ADB663B}" destId="{CEAE6013-5178-4BB3-9933-BE3931BB4C79}" srcOrd="0" destOrd="0" presId="urn:microsoft.com/office/officeart/2018/2/layout/IconVerticalSolidList"/>
    <dgm:cxn modelId="{C6DE0E7F-B580-4D33-B48D-90E806D2D6D1}" type="presOf" srcId="{62EC85D0-1BC6-474D-92FB-E6410065239A}" destId="{B769C51C-3DFE-42BE-9010-B84D7A8DA8B7}" srcOrd="0" destOrd="0" presId="urn:microsoft.com/office/officeart/2018/2/layout/IconVerticalSolidList"/>
    <dgm:cxn modelId="{741FB79F-3EE5-4E8D-A56E-DD7CD6F3EC0D}" srcId="{62EC85D0-1BC6-474D-92FB-E6410065239A}" destId="{1A89A593-CEBA-4FB8-856A-7BB3C35821E9}" srcOrd="1" destOrd="0" parTransId="{AFFF3506-CA6A-44FA-82A8-EC300D8324A9}" sibTransId="{FCC79B77-5758-4353-A66F-1C7A3B72E8EB}"/>
    <dgm:cxn modelId="{6C073FB9-EFAA-4201-9BFE-C4B70A72E48F}" srcId="{62EC85D0-1BC6-474D-92FB-E6410065239A}" destId="{774A3B99-690B-44C1-9CD5-CF8D5ADB663B}" srcOrd="2" destOrd="0" parTransId="{93BB2B00-AE04-49D5-B123-3AE641D0D287}" sibTransId="{CE61AEE7-BAD6-4ABC-B5E2-B130B7B8C640}"/>
    <dgm:cxn modelId="{0A9478FA-CAFC-4135-86B2-385D95B97C96}" type="presOf" srcId="{1A89A593-CEBA-4FB8-856A-7BB3C35821E9}" destId="{1497D4E7-9FE2-4F76-B379-265E999B021C}" srcOrd="0" destOrd="0" presId="urn:microsoft.com/office/officeart/2018/2/layout/IconVerticalSolidList"/>
    <dgm:cxn modelId="{FF55DF53-3FD7-4A86-B280-3162A73652AA}" type="presParOf" srcId="{B769C51C-3DFE-42BE-9010-B84D7A8DA8B7}" destId="{0717B741-9F83-4EC7-887F-F519DEC4674B}" srcOrd="0" destOrd="0" presId="urn:microsoft.com/office/officeart/2018/2/layout/IconVerticalSolidList"/>
    <dgm:cxn modelId="{8B002E59-C7CB-47F0-BB47-DEBD89AFD19B}" type="presParOf" srcId="{0717B741-9F83-4EC7-887F-F519DEC4674B}" destId="{73246BDF-ECB3-4648-A8F6-E4BAAAFF5442}" srcOrd="0" destOrd="0" presId="urn:microsoft.com/office/officeart/2018/2/layout/IconVerticalSolidList"/>
    <dgm:cxn modelId="{21F6E0A0-0593-4280-8A0C-85BBD77242A6}" type="presParOf" srcId="{0717B741-9F83-4EC7-887F-F519DEC4674B}" destId="{3E624CF7-53F5-444B-BF48-A67E6F90650E}" srcOrd="1" destOrd="0" presId="urn:microsoft.com/office/officeart/2018/2/layout/IconVerticalSolidList"/>
    <dgm:cxn modelId="{81681873-D8F3-4F54-AD31-956284E31BD8}" type="presParOf" srcId="{0717B741-9F83-4EC7-887F-F519DEC4674B}" destId="{6BEA91CF-DDCE-4324-9F06-C38AFDCD3B86}" srcOrd="2" destOrd="0" presId="urn:microsoft.com/office/officeart/2018/2/layout/IconVerticalSolidList"/>
    <dgm:cxn modelId="{F72A7E83-8C35-4A58-8422-2209FE6F66F4}" type="presParOf" srcId="{0717B741-9F83-4EC7-887F-F519DEC4674B}" destId="{B3FD8520-30E2-45E1-A323-FE5CFB3B6AEB}" srcOrd="3" destOrd="0" presId="urn:microsoft.com/office/officeart/2018/2/layout/IconVerticalSolidList"/>
    <dgm:cxn modelId="{09500ADC-9903-4D6B-BA8B-6ED734AADB4F}" type="presParOf" srcId="{B769C51C-3DFE-42BE-9010-B84D7A8DA8B7}" destId="{FCA02D3D-8DCD-4B60-B001-18BA1CBC2D71}" srcOrd="1" destOrd="0" presId="urn:microsoft.com/office/officeart/2018/2/layout/IconVerticalSolidList"/>
    <dgm:cxn modelId="{8D918813-3AE0-4774-A1F0-E186394496D8}" type="presParOf" srcId="{B769C51C-3DFE-42BE-9010-B84D7A8DA8B7}" destId="{26B3A987-4944-448A-9DCE-DEC631F9F0CC}" srcOrd="2" destOrd="0" presId="urn:microsoft.com/office/officeart/2018/2/layout/IconVerticalSolidList"/>
    <dgm:cxn modelId="{CDA70CFC-32C1-4A87-A64B-EAA95595AB15}" type="presParOf" srcId="{26B3A987-4944-448A-9DCE-DEC631F9F0CC}" destId="{A38B312B-C7BE-4747-984B-04328F7B8A89}" srcOrd="0" destOrd="0" presId="urn:microsoft.com/office/officeart/2018/2/layout/IconVerticalSolidList"/>
    <dgm:cxn modelId="{3D235031-17E6-429A-AE1A-8A286A02B63C}" type="presParOf" srcId="{26B3A987-4944-448A-9DCE-DEC631F9F0CC}" destId="{911764D1-67B5-40C0-872D-BC0599CB0D86}" srcOrd="1" destOrd="0" presId="urn:microsoft.com/office/officeart/2018/2/layout/IconVerticalSolidList"/>
    <dgm:cxn modelId="{D53049DA-4A13-4ECA-892D-78DB18B78223}" type="presParOf" srcId="{26B3A987-4944-448A-9DCE-DEC631F9F0CC}" destId="{688E286E-A9FB-42B8-8FC6-C6A792C181C4}" srcOrd="2" destOrd="0" presId="urn:microsoft.com/office/officeart/2018/2/layout/IconVerticalSolidList"/>
    <dgm:cxn modelId="{2D6362F4-5544-4B7A-9BBB-2A506769E919}" type="presParOf" srcId="{26B3A987-4944-448A-9DCE-DEC631F9F0CC}" destId="{1497D4E7-9FE2-4F76-B379-265E999B021C}" srcOrd="3" destOrd="0" presId="urn:microsoft.com/office/officeart/2018/2/layout/IconVerticalSolidList"/>
    <dgm:cxn modelId="{D0782BEF-3CED-4193-A746-B84924CF37C6}" type="presParOf" srcId="{B769C51C-3DFE-42BE-9010-B84D7A8DA8B7}" destId="{C079190E-BE07-4B75-8DCB-6ECE24D13672}" srcOrd="3" destOrd="0" presId="urn:microsoft.com/office/officeart/2018/2/layout/IconVerticalSolidList"/>
    <dgm:cxn modelId="{474DB735-91BE-4FBC-81E7-2AF131ECEE2F}" type="presParOf" srcId="{B769C51C-3DFE-42BE-9010-B84D7A8DA8B7}" destId="{4DA03BE8-1BAF-419B-A721-F26DFDB85F8C}" srcOrd="4" destOrd="0" presId="urn:microsoft.com/office/officeart/2018/2/layout/IconVerticalSolidList"/>
    <dgm:cxn modelId="{8BB8B947-424D-4FB8-9FC1-C126786E7610}" type="presParOf" srcId="{4DA03BE8-1BAF-419B-A721-F26DFDB85F8C}" destId="{363D329C-7D59-4DCB-A131-A27ABFE2F747}" srcOrd="0" destOrd="0" presId="urn:microsoft.com/office/officeart/2018/2/layout/IconVerticalSolidList"/>
    <dgm:cxn modelId="{FD3CC3DE-3E96-4643-98C0-1CCB4000D1E2}" type="presParOf" srcId="{4DA03BE8-1BAF-419B-A721-F26DFDB85F8C}" destId="{5E4733D7-3C94-4FF1-9DF7-3AB76D25CED7}" srcOrd="1" destOrd="0" presId="urn:microsoft.com/office/officeart/2018/2/layout/IconVerticalSolidList"/>
    <dgm:cxn modelId="{92AC7BA2-6936-46BF-9B13-9F3B2DDF5DFC}" type="presParOf" srcId="{4DA03BE8-1BAF-419B-A721-F26DFDB85F8C}" destId="{2B2EE8FF-1C32-4410-800A-C3D25D634DED}" srcOrd="2" destOrd="0" presId="urn:microsoft.com/office/officeart/2018/2/layout/IconVerticalSolidList"/>
    <dgm:cxn modelId="{30BFD24F-CB31-4386-81FE-37930401EB2D}" type="presParOf" srcId="{4DA03BE8-1BAF-419B-A721-F26DFDB85F8C}" destId="{CEAE6013-5178-4BB3-9933-BE3931BB4C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EE191-D96F-4488-9377-7BE13D446EE5}">
      <dsp:nvSpPr>
        <dsp:cNvPr id="0" name=""/>
        <dsp:cNvSpPr/>
      </dsp:nvSpPr>
      <dsp:spPr>
        <a:xfrm rot="5400000">
          <a:off x="4115024" y="-1714542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Source Data: TFRRS, Coach’s Salaries</a:t>
          </a:r>
        </a:p>
      </dsp:txBody>
      <dsp:txXfrm rot="-5400000">
        <a:off x="2328468" y="99663"/>
        <a:ext cx="4111849" cy="511087"/>
      </dsp:txXfrm>
    </dsp:sp>
    <dsp:sp modelId="{028AA9FD-08D8-4A83-83CB-9A742E76ABF0}">
      <dsp:nvSpPr>
        <dsp:cNvPr id="0" name=""/>
        <dsp:cNvSpPr/>
      </dsp:nvSpPr>
      <dsp:spPr>
        <a:xfrm>
          <a:off x="0" y="1215"/>
          <a:ext cx="2328467" cy="70798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Acquisition</a:t>
          </a:r>
        </a:p>
      </dsp:txBody>
      <dsp:txXfrm>
        <a:off x="34561" y="35776"/>
        <a:ext cx="2259345" cy="638859"/>
      </dsp:txXfrm>
    </dsp:sp>
    <dsp:sp modelId="{0E81AD17-DFF9-4398-82F7-3FFE213CFB61}">
      <dsp:nvSpPr>
        <dsp:cNvPr id="0" name=""/>
        <dsp:cNvSpPr/>
      </dsp:nvSpPr>
      <dsp:spPr>
        <a:xfrm rot="5400000">
          <a:off x="4115024" y="-971161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-970"/>
            <a:lumOff val="-18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-970"/>
              <a:lumOff val="-1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Identify duplicate, incomplete data &amp; outliers </a:t>
          </a:r>
        </a:p>
      </dsp:txBody>
      <dsp:txXfrm rot="-5400000">
        <a:off x="2328468" y="843044"/>
        <a:ext cx="4111849" cy="511087"/>
      </dsp:txXfrm>
    </dsp:sp>
    <dsp:sp modelId="{65A8D3CD-018A-43B2-AE42-30314BBAD0B8}">
      <dsp:nvSpPr>
        <dsp:cNvPr id="0" name=""/>
        <dsp:cNvSpPr/>
      </dsp:nvSpPr>
      <dsp:spPr>
        <a:xfrm>
          <a:off x="0" y="744596"/>
          <a:ext cx="2328467" cy="707981"/>
        </a:xfrm>
        <a:prstGeom prst="roundRect">
          <a:avLst/>
        </a:prstGeom>
        <a:solidFill>
          <a:schemeClr val="accent5">
            <a:hueOff val="0"/>
            <a:satOff val="-20000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Cleansing</a:t>
          </a:r>
        </a:p>
      </dsp:txBody>
      <dsp:txXfrm>
        <a:off x="34561" y="779157"/>
        <a:ext cx="2259345" cy="638859"/>
      </dsp:txXfrm>
    </dsp:sp>
    <dsp:sp modelId="{41DB868D-C041-492F-91E1-41324932EF73}">
      <dsp:nvSpPr>
        <dsp:cNvPr id="0" name=""/>
        <dsp:cNvSpPr/>
      </dsp:nvSpPr>
      <dsp:spPr>
        <a:xfrm rot="5400000">
          <a:off x="4115024" y="-227781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-1940"/>
            <a:lumOff val="-37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-1940"/>
              <a:lumOff val="-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Visualize regional times, races, athletes</a:t>
          </a:r>
        </a:p>
      </dsp:txBody>
      <dsp:txXfrm rot="-5400000">
        <a:off x="2328468" y="1586424"/>
        <a:ext cx="4111849" cy="511087"/>
      </dsp:txXfrm>
    </dsp:sp>
    <dsp:sp modelId="{474FB389-17AA-4A56-9878-3248A17E9CE5}">
      <dsp:nvSpPr>
        <dsp:cNvPr id="0" name=""/>
        <dsp:cNvSpPr/>
      </dsp:nvSpPr>
      <dsp:spPr>
        <a:xfrm>
          <a:off x="0" y="1487977"/>
          <a:ext cx="2328467" cy="707981"/>
        </a:xfrm>
        <a:prstGeom prst="roundRect">
          <a:avLst/>
        </a:prstGeom>
        <a:solidFill>
          <a:schemeClr val="accent5">
            <a:hueOff val="0"/>
            <a:satOff val="-40000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Acquisition and Visualization</a:t>
          </a:r>
        </a:p>
      </dsp:txBody>
      <dsp:txXfrm>
        <a:off x="34561" y="1522538"/>
        <a:ext cx="2259345" cy="638859"/>
      </dsp:txXfrm>
    </dsp:sp>
    <dsp:sp modelId="{D6905042-3814-430F-BBE3-0822710C2004}">
      <dsp:nvSpPr>
        <dsp:cNvPr id="0" name=""/>
        <dsp:cNvSpPr/>
      </dsp:nvSpPr>
      <dsp:spPr>
        <a:xfrm rot="5400000">
          <a:off x="4115024" y="515599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-2911"/>
            <a:lumOff val="-56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-2911"/>
              <a:lumOff val="-5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Create new variables: internal athlete factors, external race factors</a:t>
          </a:r>
        </a:p>
      </dsp:txBody>
      <dsp:txXfrm rot="-5400000">
        <a:off x="2328468" y="2329805"/>
        <a:ext cx="4111849" cy="511087"/>
      </dsp:txXfrm>
    </dsp:sp>
    <dsp:sp modelId="{2E91AC90-CAB6-4241-9B95-42F5665773D2}">
      <dsp:nvSpPr>
        <dsp:cNvPr id="0" name=""/>
        <dsp:cNvSpPr/>
      </dsp:nvSpPr>
      <dsp:spPr>
        <a:xfrm>
          <a:off x="0" y="2231357"/>
          <a:ext cx="2328467" cy="707981"/>
        </a:xfrm>
        <a:prstGeom prst="roundRect">
          <a:avLst/>
        </a:prstGeom>
        <a:solidFill>
          <a:schemeClr val="accent5">
            <a:hueOff val="0"/>
            <a:satOff val="-60000"/>
            <a:lumOff val="-941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Transform Data</a:t>
          </a:r>
        </a:p>
      </dsp:txBody>
      <dsp:txXfrm>
        <a:off x="34561" y="2265918"/>
        <a:ext cx="2259345" cy="638859"/>
      </dsp:txXfrm>
    </dsp:sp>
    <dsp:sp modelId="{8C9A7C3C-FD21-499C-85AF-EDB203CF1B0D}">
      <dsp:nvSpPr>
        <dsp:cNvPr id="0" name=""/>
        <dsp:cNvSpPr/>
      </dsp:nvSpPr>
      <dsp:spPr>
        <a:xfrm rot="5400000">
          <a:off x="4115024" y="1258979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-3881"/>
            <a:lumOff val="-74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-3881"/>
              <a:lumOff val="-7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Balance predictability with usability</a:t>
          </a:r>
        </a:p>
      </dsp:txBody>
      <dsp:txXfrm rot="-5400000">
        <a:off x="2328468" y="3073185"/>
        <a:ext cx="4111849" cy="511087"/>
      </dsp:txXfrm>
    </dsp:sp>
    <dsp:sp modelId="{F71EC563-8480-4A96-A592-8676EDF69652}">
      <dsp:nvSpPr>
        <dsp:cNvPr id="0" name=""/>
        <dsp:cNvSpPr/>
      </dsp:nvSpPr>
      <dsp:spPr>
        <a:xfrm>
          <a:off x="0" y="2974738"/>
          <a:ext cx="2328467" cy="707981"/>
        </a:xfrm>
        <a:prstGeom prst="roundRect">
          <a:avLst/>
        </a:prstGeom>
        <a:solidFill>
          <a:schemeClr val="accent5">
            <a:hueOff val="0"/>
            <a:satOff val="-80000"/>
            <a:lumOff val="-125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and Analyze Models</a:t>
          </a:r>
        </a:p>
      </dsp:txBody>
      <dsp:txXfrm>
        <a:off x="34561" y="3009299"/>
        <a:ext cx="2259345" cy="638859"/>
      </dsp:txXfrm>
    </dsp:sp>
    <dsp:sp modelId="{311DAF01-DC58-49CA-8B91-6274E8813491}">
      <dsp:nvSpPr>
        <dsp:cNvPr id="0" name=""/>
        <dsp:cNvSpPr/>
      </dsp:nvSpPr>
      <dsp:spPr>
        <a:xfrm rot="5400000">
          <a:off x="4115024" y="2002360"/>
          <a:ext cx="566385" cy="413949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-4851"/>
            <a:lumOff val="-93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-4851"/>
              <a:lumOff val="-9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Improve and expand current model</a:t>
          </a:r>
        </a:p>
      </dsp:txBody>
      <dsp:txXfrm rot="-5400000">
        <a:off x="2328468" y="3816566"/>
        <a:ext cx="4111849" cy="511087"/>
      </dsp:txXfrm>
    </dsp:sp>
    <dsp:sp modelId="{1C0582BC-A3AD-4FEB-BD4A-5E6F9AFABAE7}">
      <dsp:nvSpPr>
        <dsp:cNvPr id="0" name=""/>
        <dsp:cNvSpPr/>
      </dsp:nvSpPr>
      <dsp:spPr>
        <a:xfrm>
          <a:off x="0" y="3718118"/>
          <a:ext cx="2328467" cy="707981"/>
        </a:xfrm>
        <a:prstGeom prst="roundRect">
          <a:avLst/>
        </a:prstGeom>
        <a:solidFill>
          <a:schemeClr val="accent5">
            <a:hueOff val="0"/>
            <a:satOff val="-100000"/>
            <a:lumOff val="-156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Conclusions</a:t>
          </a:r>
        </a:p>
      </dsp:txBody>
      <dsp:txXfrm>
        <a:off x="34561" y="3752679"/>
        <a:ext cx="2259345" cy="638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10AB7-AF80-4895-830D-FD4154177C8C}">
      <dsp:nvSpPr>
        <dsp:cNvPr id="0" name=""/>
        <dsp:cNvSpPr/>
      </dsp:nvSpPr>
      <dsp:spPr>
        <a:xfrm>
          <a:off x="596" y="395978"/>
          <a:ext cx="2568830" cy="30825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Experience</a:t>
          </a:r>
        </a:p>
      </dsp:txBody>
      <dsp:txXfrm rot="16200000">
        <a:off x="-1006384" y="1402960"/>
        <a:ext cx="2527729" cy="513766"/>
      </dsp:txXfrm>
    </dsp:sp>
    <dsp:sp modelId="{AAE4257E-AA6C-4C16-B9E7-73C3C697EF01}">
      <dsp:nvSpPr>
        <dsp:cNvPr id="0" name=""/>
        <dsp:cNvSpPr/>
      </dsp:nvSpPr>
      <dsp:spPr>
        <a:xfrm>
          <a:off x="514363" y="395978"/>
          <a:ext cx="1913778" cy="308259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Arial" panose="020B0604020202020204" pitchFamily="34" charset="0"/>
            <a:buNone/>
          </a:pPr>
          <a:r>
            <a:rPr lang="en-US" sz="2300" b="0" kern="1200" dirty="0">
              <a:latin typeface="+mn-lt"/>
            </a:rPr>
            <a:t>Number of races</a:t>
          </a:r>
          <a:endParaRPr lang="en-US" sz="2300" b="0" kern="1200" dirty="0"/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+mn-lt"/>
            </a:rPr>
            <a:t>Days since last race</a:t>
          </a:r>
        </a:p>
      </dsp:txBody>
      <dsp:txXfrm>
        <a:off x="514363" y="395978"/>
        <a:ext cx="1913778" cy="3082596"/>
      </dsp:txXfrm>
    </dsp:sp>
    <dsp:sp modelId="{D9BEF052-C67B-4224-8AC0-566FB5AAA247}">
      <dsp:nvSpPr>
        <dsp:cNvPr id="0" name=""/>
        <dsp:cNvSpPr/>
      </dsp:nvSpPr>
      <dsp:spPr>
        <a:xfrm>
          <a:off x="2659336" y="395978"/>
          <a:ext cx="2568830" cy="30825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0876" rIns="195580" bIns="0" numCol="1" spcCol="1270" anchor="t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Talent</a:t>
          </a:r>
        </a:p>
      </dsp:txBody>
      <dsp:txXfrm rot="16200000">
        <a:off x="1652355" y="1402960"/>
        <a:ext cx="2527729" cy="513766"/>
      </dsp:txXfrm>
    </dsp:sp>
    <dsp:sp modelId="{B826EFC2-1D84-4795-9B6A-C7A822424444}">
      <dsp:nvSpPr>
        <dsp:cNvPr id="0" name=""/>
        <dsp:cNvSpPr/>
      </dsp:nvSpPr>
      <dsp:spPr>
        <a:xfrm rot="5400000">
          <a:off x="2445782" y="2844624"/>
          <a:ext cx="452795" cy="38532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75FD0-EC6F-4B2A-A0C4-CF3F0C3D8464}">
      <dsp:nvSpPr>
        <dsp:cNvPr id="0" name=""/>
        <dsp:cNvSpPr/>
      </dsp:nvSpPr>
      <dsp:spPr>
        <a:xfrm>
          <a:off x="3173102" y="395978"/>
          <a:ext cx="1913778" cy="308259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Arial" panose="020B0604020202020204" pitchFamily="34" charset="0"/>
            <a:buNone/>
          </a:pPr>
          <a:r>
            <a:rPr lang="en-US" sz="2400" b="0" kern="1200" dirty="0">
              <a:latin typeface="+mn-lt"/>
            </a:rPr>
            <a:t>Personal Record </a:t>
          </a:r>
          <a:endParaRPr lang="en-US" sz="2400" b="0" kern="1200" dirty="0"/>
        </a:p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Average race time</a:t>
          </a:r>
        </a:p>
      </dsp:txBody>
      <dsp:txXfrm>
        <a:off x="3173102" y="395978"/>
        <a:ext cx="1913778" cy="3082596"/>
      </dsp:txXfrm>
    </dsp:sp>
    <dsp:sp modelId="{4FB9B330-8608-416E-AB14-61807C8A938B}">
      <dsp:nvSpPr>
        <dsp:cNvPr id="0" name=""/>
        <dsp:cNvSpPr/>
      </dsp:nvSpPr>
      <dsp:spPr>
        <a:xfrm>
          <a:off x="5318076" y="395978"/>
          <a:ext cx="2568830" cy="308259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0876" rIns="195580" bIns="0" numCol="1" spcCol="1270" anchor="t" anchorCtr="0">
          <a:noAutofit/>
        </a:bodyPr>
        <a:lstStyle/>
        <a:p>
          <a:pPr marL="0" lvl="0" indent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Fitness</a:t>
          </a:r>
        </a:p>
      </dsp:txBody>
      <dsp:txXfrm rot="16200000">
        <a:off x="4311094" y="1402960"/>
        <a:ext cx="2527729" cy="513766"/>
      </dsp:txXfrm>
    </dsp:sp>
    <dsp:sp modelId="{B7B60FFD-DFDA-480A-82C6-D1A60D55CB89}">
      <dsp:nvSpPr>
        <dsp:cNvPr id="0" name=""/>
        <dsp:cNvSpPr/>
      </dsp:nvSpPr>
      <dsp:spPr>
        <a:xfrm rot="5400000">
          <a:off x="5104522" y="2844624"/>
          <a:ext cx="452795" cy="38532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6716-3BD7-4A35-864B-835C37888798}">
      <dsp:nvSpPr>
        <dsp:cNvPr id="0" name=""/>
        <dsp:cNvSpPr/>
      </dsp:nvSpPr>
      <dsp:spPr>
        <a:xfrm>
          <a:off x="5831842" y="395978"/>
          <a:ext cx="1913778" cy="3082596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Arial" panose="020B0604020202020204" pitchFamily="34" charset="0"/>
            <a:buNone/>
          </a:pPr>
          <a:r>
            <a:rPr lang="en-US" sz="2300" kern="1200" dirty="0">
              <a:latin typeface="+mn-lt"/>
            </a:rPr>
            <a:t>Days since PR</a:t>
          </a:r>
          <a:endParaRPr lang="en-US" sz="2300" kern="1200" dirty="0"/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n-lt"/>
            </a:rPr>
            <a:t>Days since Last Race </a:t>
          </a:r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n-lt"/>
            </a:rPr>
            <a:t>Season PR </a:t>
          </a:r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n-lt"/>
            </a:rPr>
            <a:t>Season’s Average of all Races </a:t>
          </a:r>
        </a:p>
      </dsp:txBody>
      <dsp:txXfrm>
        <a:off x="5831842" y="395978"/>
        <a:ext cx="1913778" cy="3082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979BC-52B6-458A-BB1A-287191077FBD}">
      <dsp:nvSpPr>
        <dsp:cNvPr id="0" name=""/>
        <dsp:cNvSpPr/>
      </dsp:nvSpPr>
      <dsp:spPr>
        <a:xfrm>
          <a:off x="658" y="91401"/>
          <a:ext cx="2568653" cy="1541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Population of interest: Fast men and women predictive models strong</a:t>
          </a:r>
        </a:p>
      </dsp:txBody>
      <dsp:txXfrm>
        <a:off x="658" y="91401"/>
        <a:ext cx="2568653" cy="1541192"/>
      </dsp:txXfrm>
    </dsp:sp>
    <dsp:sp modelId="{AFC1BA64-3B18-406E-9D25-74796409E46C}">
      <dsp:nvSpPr>
        <dsp:cNvPr id="0" name=""/>
        <dsp:cNvSpPr/>
      </dsp:nvSpPr>
      <dsp:spPr>
        <a:xfrm>
          <a:off x="2826177" y="91401"/>
          <a:ext cx="2568653" cy="1541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Calculated features useful to improve models for slow men or women</a:t>
          </a:r>
        </a:p>
      </dsp:txBody>
      <dsp:txXfrm>
        <a:off x="2826177" y="91401"/>
        <a:ext cx="2568653" cy="1541192"/>
      </dsp:txXfrm>
    </dsp:sp>
    <dsp:sp modelId="{FD25EF56-325E-4D90-AC5B-9EDD4E8F533E}">
      <dsp:nvSpPr>
        <dsp:cNvPr id="0" name=""/>
        <dsp:cNvSpPr/>
      </dsp:nvSpPr>
      <dsp:spPr>
        <a:xfrm>
          <a:off x="658" y="1889459"/>
          <a:ext cx="2568653" cy="1541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Men’s Average Regional Qualifying time  14.16 minutes past 9 years</a:t>
          </a:r>
        </a:p>
      </dsp:txBody>
      <dsp:txXfrm>
        <a:off x="658" y="1889459"/>
        <a:ext cx="2568653" cy="1541192"/>
      </dsp:txXfrm>
    </dsp:sp>
    <dsp:sp modelId="{981822DA-C8F5-4E85-9323-B1F204D3A6BB}">
      <dsp:nvSpPr>
        <dsp:cNvPr id="0" name=""/>
        <dsp:cNvSpPr/>
      </dsp:nvSpPr>
      <dsp:spPr>
        <a:xfrm>
          <a:off x="2826177" y="1889459"/>
          <a:ext cx="2568653" cy="1541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Women’s Average Regional Qualifying time 16.51 minutes past 9 years</a:t>
          </a:r>
        </a:p>
      </dsp:txBody>
      <dsp:txXfrm>
        <a:off x="2826177" y="1889459"/>
        <a:ext cx="2568653" cy="1541192"/>
      </dsp:txXfrm>
    </dsp:sp>
    <dsp:sp modelId="{7F04037E-C38D-41A3-AB6C-8855C461A8DB}">
      <dsp:nvSpPr>
        <dsp:cNvPr id="0" name=""/>
        <dsp:cNvSpPr/>
      </dsp:nvSpPr>
      <dsp:spPr>
        <a:xfrm>
          <a:off x="1413418" y="3687516"/>
          <a:ext cx="2568653" cy="1541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97% accuracy </a:t>
          </a:r>
          <a:r>
            <a:rPr lang="en-US" sz="1600" kern="1200" dirty="0"/>
            <a:t>transforming into a classification problem (22,116 rows out of 22,743 predictions)</a:t>
          </a:r>
        </a:p>
      </dsp:txBody>
      <dsp:txXfrm>
        <a:off x="1413418" y="3687516"/>
        <a:ext cx="2568653" cy="1541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46BDF-ECB3-4648-A8F6-E4BAAAFF5442}">
      <dsp:nvSpPr>
        <dsp:cNvPr id="0" name=""/>
        <dsp:cNvSpPr/>
      </dsp:nvSpPr>
      <dsp:spPr>
        <a:xfrm>
          <a:off x="0" y="446"/>
          <a:ext cx="7153602" cy="1045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4CF7-53F5-444B-BF48-A67E6F90650E}">
      <dsp:nvSpPr>
        <dsp:cNvPr id="0" name=""/>
        <dsp:cNvSpPr/>
      </dsp:nvSpPr>
      <dsp:spPr>
        <a:xfrm>
          <a:off x="316138" y="235590"/>
          <a:ext cx="574796" cy="574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D8520-30E2-45E1-A323-FE5CFB3B6AEB}">
      <dsp:nvSpPr>
        <dsp:cNvPr id="0" name=""/>
        <dsp:cNvSpPr/>
      </dsp:nvSpPr>
      <dsp:spPr>
        <a:xfrm>
          <a:off x="1207072" y="446"/>
          <a:ext cx="5946529" cy="104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05" tIns="110605" rIns="110605" bIns="11060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the most accurate, SIMPLE model that all coaches and athletes have access to and can communicate</a:t>
          </a:r>
        </a:p>
      </dsp:txBody>
      <dsp:txXfrm>
        <a:off x="1207072" y="446"/>
        <a:ext cx="5946529" cy="1045084"/>
      </dsp:txXfrm>
    </dsp:sp>
    <dsp:sp modelId="{A38B312B-C7BE-4747-984B-04328F7B8A89}">
      <dsp:nvSpPr>
        <dsp:cNvPr id="0" name=""/>
        <dsp:cNvSpPr/>
      </dsp:nvSpPr>
      <dsp:spPr>
        <a:xfrm>
          <a:off x="0" y="1306802"/>
          <a:ext cx="7153602" cy="1045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764D1-67B5-40C0-872D-BC0599CB0D86}">
      <dsp:nvSpPr>
        <dsp:cNvPr id="0" name=""/>
        <dsp:cNvSpPr/>
      </dsp:nvSpPr>
      <dsp:spPr>
        <a:xfrm>
          <a:off x="316138" y="1541946"/>
          <a:ext cx="574796" cy="574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7D4E7-9FE2-4F76-B379-265E999B021C}">
      <dsp:nvSpPr>
        <dsp:cNvPr id="0" name=""/>
        <dsp:cNvSpPr/>
      </dsp:nvSpPr>
      <dsp:spPr>
        <a:xfrm>
          <a:off x="1207072" y="1306802"/>
          <a:ext cx="5946529" cy="104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05" tIns="110605" rIns="110605" bIns="11060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provides another tool in a coach’s toolbox to help them make better decisions</a:t>
          </a:r>
        </a:p>
      </dsp:txBody>
      <dsp:txXfrm>
        <a:off x="1207072" y="1306802"/>
        <a:ext cx="5946529" cy="1045084"/>
      </dsp:txXfrm>
    </dsp:sp>
    <dsp:sp modelId="{363D329C-7D59-4DCB-A131-A27ABFE2F747}">
      <dsp:nvSpPr>
        <dsp:cNvPr id="0" name=""/>
        <dsp:cNvSpPr/>
      </dsp:nvSpPr>
      <dsp:spPr>
        <a:xfrm>
          <a:off x="0" y="2613157"/>
          <a:ext cx="7153602" cy="1045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733D7-3C94-4FF1-9DF7-3AB76D25CED7}">
      <dsp:nvSpPr>
        <dsp:cNvPr id="0" name=""/>
        <dsp:cNvSpPr/>
      </dsp:nvSpPr>
      <dsp:spPr>
        <a:xfrm>
          <a:off x="316138" y="2848301"/>
          <a:ext cx="574796" cy="574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E6013-5178-4BB3-9933-BE3931BB4C79}">
      <dsp:nvSpPr>
        <dsp:cNvPr id="0" name=""/>
        <dsp:cNvSpPr/>
      </dsp:nvSpPr>
      <dsp:spPr>
        <a:xfrm>
          <a:off x="1207072" y="2613157"/>
          <a:ext cx="5946529" cy="104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605" tIns="110605" rIns="110605" bIns="11060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Estimated Value: Increase coaching salary by maximizing ROI on athlete travel budget</a:t>
          </a:r>
          <a:endParaRPr lang="en-US" sz="1700" kern="1200" dirty="0"/>
        </a:p>
      </dsp:txBody>
      <dsp:txXfrm>
        <a:off x="1207072" y="2613157"/>
        <a:ext cx="5946529" cy="1045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C72D37-8C2A-48F1-808D-498BA00B9C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71E44-94E1-4BD4-AA60-D4C1E2B68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3632-9508-459A-86F5-E2905D394E2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8E17-B62D-41D6-9D53-949F712EEE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290AB-E250-402C-9C80-4DB859644D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28D14-7D4B-4B59-9128-0D13FA248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9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F117-148D-EE4A-904D-A88BF2DAFB4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CEC9-A6AC-5944-A4F7-15B3FB4BE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09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0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08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632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527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84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77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5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3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9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775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03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22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631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2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1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20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6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46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9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57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CEC9-A6AC-5944-A4F7-15B3FB4BE2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9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00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4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9CEC9-A6AC-5944-A4F7-15B3FB4BE2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37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1B65-60AF-4D08-9A7B-B7A6F9017CCB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58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9629-3377-45DF-88E4-929F0EC7B2C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3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8F40-C5D0-4457-BFEC-2C5B32AC4605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6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D930-5669-427D-B928-DF34C9A4CA5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85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BBC7-5526-4B3F-A9C1-EC5A3912C37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7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F2C0-85A7-4A7E-9556-6E8A2692C10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5098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B64-0D4F-4F7C-9E8D-5A4D6097A9FA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12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E82D4-3DCF-4510-9D2F-23202B3BF8EC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76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4CD0-D6DC-4AAC-A2CC-1D131CC2163A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0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D0BF-7492-45DA-9DD9-36E841107FBA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29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E0DA-4A50-469B-A35F-7389444D7B6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4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A1F4-AEAD-4460-87FA-3C6318D1A8F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6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39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F7B4B-794A-48AD-8911-B8B290B6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7C5B-0CC3-48E7-A9CB-7C8ED8CA3A05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A67DE-DCA3-47E8-B7F0-37D3788A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E80CB-C3E7-43C0-8F1E-1E7B2C4D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9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18E3-D7E3-46C5-A4B4-9C3878E5723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2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5" y="1143000"/>
            <a:ext cx="3548993" cy="506999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6F23-C398-4265-BE2B-F9E5E96A8C52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644B431-8215-470E-B3C4-F4EE554E0AFF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53907" y="3677093"/>
            <a:ext cx="5092906" cy="24578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E82BD8-A5EF-47AB-8E77-351C739C8C21}"/>
              </a:ext>
            </a:extLst>
          </p:cNvPr>
          <p:cNvSpPr txBox="1">
            <a:spLocks/>
          </p:cNvSpPr>
          <p:nvPr userDrawn="1"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5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98E7-63AB-4D88-822A-AB7D306CFC67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2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F3D48-D831-4A7A-AF1D-2CA01762614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E920-5117-4113-9E8E-F36D9FB62555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DD7CD2-9E43-4B39-BBCF-FDDA0DF9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20" y="1586024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5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F942-CE0E-4D5F-A5D1-62D6960E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6AE4D-FD0C-44D0-959A-5107599C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22930-4795-4C2C-8ADD-4832496C312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DADC9-C129-4364-B11E-226B5617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EDC95-755B-4B0D-944C-83BB4F74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7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7FC13E3-B0AB-420B-B3A3-6F8F67A306B7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43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95" r:id="rId5"/>
    <p:sldLayoutId id="2147483881" r:id="rId6"/>
    <p:sldLayoutId id="2147483882" r:id="rId7"/>
    <p:sldLayoutId id="2147483883" r:id="rId8"/>
    <p:sldLayoutId id="2147483894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6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alpha val="53000"/>
              </a:schemeClr>
            </a:gs>
            <a:gs pos="85000">
              <a:schemeClr val="accent3"/>
            </a:gs>
            <a:gs pos="100000">
              <a:schemeClr val="accent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903AA4-9F8D-4AA1-9BF8-91FE490ED80C}"/>
              </a:ext>
            </a:extLst>
          </p:cNvPr>
          <p:cNvGrpSpPr/>
          <p:nvPr/>
        </p:nvGrpSpPr>
        <p:grpSpPr>
          <a:xfrm>
            <a:off x="-1170517" y="-2647961"/>
            <a:ext cx="15005332" cy="6655066"/>
            <a:chOff x="-3696255" y="-2778619"/>
            <a:chExt cx="15166108" cy="7741698"/>
          </a:xfrm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grpSpPr>
        <p:sp>
          <p:nvSpPr>
            <p:cNvPr id="8" name="Graphic 1">
              <a:extLst>
                <a:ext uri="{FF2B5EF4-FFF2-40B4-BE49-F238E27FC236}">
                  <a16:creationId xmlns:a16="http://schemas.microsoft.com/office/drawing/2014/main" id="{CA2F8296-13BC-4874-A4C0-F9425779C149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B75C75-59BB-412E-93EE-1A034214C3A0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13" name="Graphic 5">
                <a:extLst>
                  <a:ext uri="{FF2B5EF4-FFF2-40B4-BE49-F238E27FC236}">
                    <a16:creationId xmlns:a16="http://schemas.microsoft.com/office/drawing/2014/main" id="{6ED798E9-2EAC-47FF-9441-DCA2557A7152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980C95B1-38C4-42C2-801B-96D76F262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4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FF9AF7-F8AE-44D5-895D-0E52F7C8106F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Graphic 3">
                <a:extLst>
                  <a:ext uri="{FF2B5EF4-FFF2-40B4-BE49-F238E27FC236}">
                    <a16:creationId xmlns:a16="http://schemas.microsoft.com/office/drawing/2014/main" id="{C91A21BD-C6DA-4601-8D75-A5FFDFC38D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10">
                <a:extLst>
                  <a:ext uri="{FF2B5EF4-FFF2-40B4-BE49-F238E27FC236}">
                    <a16:creationId xmlns:a16="http://schemas.microsoft.com/office/drawing/2014/main" id="{EC6F573F-91F7-466A-A172-894591B05203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5">
                <a:extLst>
                  <a:ext uri="{FF2B5EF4-FFF2-40B4-BE49-F238E27FC236}">
                    <a16:creationId xmlns:a16="http://schemas.microsoft.com/office/drawing/2014/main" id="{9E925C93-28F4-4CB3-AB22-A504A56FE570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32">
                <a:extLst>
                  <a:ext uri="{FF2B5EF4-FFF2-40B4-BE49-F238E27FC236}">
                    <a16:creationId xmlns:a16="http://schemas.microsoft.com/office/drawing/2014/main" id="{8293321B-B3F9-4CA4-BF03-DCDAC6641270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Graphic 12">
                <a:extLst>
                  <a:ext uri="{FF2B5EF4-FFF2-40B4-BE49-F238E27FC236}">
                    <a16:creationId xmlns:a16="http://schemas.microsoft.com/office/drawing/2014/main" id="{585FCFCA-73D6-4714-B35D-8208EEE3E09B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9">
                <a:extLst>
                  <a:ext uri="{FF2B5EF4-FFF2-40B4-BE49-F238E27FC236}">
                    <a16:creationId xmlns:a16="http://schemas.microsoft.com/office/drawing/2014/main" id="{B6A49FCA-27B8-4EEF-9D37-309936E87FC0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23149D2-9C93-456E-A52D-B07BCD8DB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958" y="3793645"/>
            <a:ext cx="7540059" cy="264998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900" dirty="0">
                <a:solidFill>
                  <a:schemeClr val="accent6"/>
                </a:solidFill>
              </a:rPr>
              <a:t>Getting</a:t>
            </a:r>
            <a:r>
              <a:rPr lang="en-US" sz="4800" dirty="0">
                <a:solidFill>
                  <a:schemeClr val="accent6"/>
                </a:solidFill>
              </a:rPr>
              <a:t> to The Starting Line</a:t>
            </a:r>
            <a:br>
              <a:rPr lang="en-US" sz="4800" dirty="0">
                <a:solidFill>
                  <a:schemeClr val="accent6"/>
                </a:solidFill>
              </a:rPr>
            </a:b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000" dirty="0">
                <a:solidFill>
                  <a:schemeClr val="accent6"/>
                </a:solidFill>
              </a:rPr>
              <a:t>Predicting NCAA National Qualifiers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6D8922-DC55-4214-A3E4-044D380D6C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250" y="4791006"/>
            <a:ext cx="2449411" cy="1386203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575CF2A-8D68-4919-B5AF-D77780E7375C}"/>
              </a:ext>
            </a:extLst>
          </p:cNvPr>
          <p:cNvSpPr txBox="1">
            <a:spLocks/>
          </p:cNvSpPr>
          <p:nvPr/>
        </p:nvSpPr>
        <p:spPr>
          <a:xfrm>
            <a:off x="2671956" y="57361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</a:rPr>
              <a:t>Karis Jochen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</a:rPr>
              <a:t>TAMU Data Analytics Class of 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30F40-FDB9-43F5-89C2-C0CF06D9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20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FB82D-78E1-414D-95CB-49E8D736F5C4}"/>
              </a:ext>
            </a:extLst>
          </p:cNvPr>
          <p:cNvSpPr/>
          <p:nvPr/>
        </p:nvSpPr>
        <p:spPr>
          <a:xfrm>
            <a:off x="121185" y="5300787"/>
            <a:ext cx="23330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B1CC-B54F-4EFE-9906-30048BDD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7F7F7F">
                    <a:tint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tint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FE6C090-E309-4EF8-8F44-406FEA29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8" y="221590"/>
            <a:ext cx="9404350" cy="1400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Data Cleaning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4EB9FA-9454-4F7B-AC2B-58B21756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75" y="2860664"/>
            <a:ext cx="5910172" cy="31118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3597275" algn="l"/>
              </a:tabLst>
            </a:pPr>
            <a:r>
              <a:rPr lang="en-US" sz="2000" dirty="0"/>
              <a:t>Limit to 5k only, &lt;24 min = 335,934 entries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3597275" algn="l"/>
              </a:tabLst>
            </a:pPr>
            <a:r>
              <a:rPr lang="en-US" sz="2000" dirty="0"/>
              <a:t>Extract important features:  year and state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3597275" algn="l"/>
              </a:tabLst>
            </a:pPr>
            <a:r>
              <a:rPr lang="en-US" sz="2000" dirty="0"/>
              <a:t>Transform original time to decimal time: e.g., original time= 16:30 min., decimal time = 16.50 min.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3597275" algn="l"/>
              </a:tabLst>
            </a:pPr>
            <a:r>
              <a:rPr lang="en-US" sz="2000" dirty="0"/>
              <a:t>Remove duplicates and inconsistencies: create unique race and athlete UIDs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3597275" algn="l"/>
              </a:tabLst>
            </a:pPr>
            <a:r>
              <a:rPr lang="en-US" sz="2000" dirty="0"/>
              <a:t>Identify and eliminate bad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6C3A96-E015-437C-80F1-1C8AB4D830F0}"/>
              </a:ext>
            </a:extLst>
          </p:cNvPr>
          <p:cNvGrpSpPr/>
          <p:nvPr/>
        </p:nvGrpSpPr>
        <p:grpSpPr>
          <a:xfrm>
            <a:off x="7135687" y="3013322"/>
            <a:ext cx="4958288" cy="2284464"/>
            <a:chOff x="198305" y="3260235"/>
            <a:chExt cx="4958288" cy="2284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7D53FD-0B1F-4F51-82DE-336301FCB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03"/>
            <a:stretch/>
          </p:blipFill>
          <p:spPr>
            <a:xfrm>
              <a:off x="198305" y="3260235"/>
              <a:ext cx="4572000" cy="1395676"/>
            </a:xfrm>
            <a:prstGeom prst="rect">
              <a:avLst/>
            </a:prstGeom>
            <a:ln w="38100">
              <a:solidFill>
                <a:schemeClr val="accent5"/>
              </a:solidFill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7DD6F5-998B-468D-8D98-173D02D83512}"/>
                </a:ext>
              </a:extLst>
            </p:cNvPr>
            <p:cNvSpPr txBox="1"/>
            <p:nvPr/>
          </p:nvSpPr>
          <p:spPr>
            <a:xfrm>
              <a:off x="198305" y="5021479"/>
              <a:ext cx="4571999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accent5"/>
                  </a:solidFill>
                </a:rPr>
                <a:t>Python output: example of bad data identifying erroneous “World Record” Times</a:t>
              </a:r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4E92F8B4-E465-4CCE-B9E0-14FEFBE6D489}"/>
                </a:ext>
              </a:extLst>
            </p:cNvPr>
            <p:cNvSpPr/>
            <p:nvPr/>
          </p:nvSpPr>
          <p:spPr>
            <a:xfrm>
              <a:off x="4522612" y="3546917"/>
              <a:ext cx="598311" cy="519289"/>
            </a:xfrm>
            <a:prstGeom prst="mathMultiply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ication Sign 16">
              <a:extLst>
                <a:ext uri="{FF2B5EF4-FFF2-40B4-BE49-F238E27FC236}">
                  <a16:creationId xmlns:a16="http://schemas.microsoft.com/office/drawing/2014/main" id="{9994A372-BBB6-4DD4-AC5B-1965E0E1657E}"/>
                </a:ext>
              </a:extLst>
            </p:cNvPr>
            <p:cNvSpPr/>
            <p:nvPr/>
          </p:nvSpPr>
          <p:spPr>
            <a:xfrm>
              <a:off x="4558282" y="4148712"/>
              <a:ext cx="598311" cy="519289"/>
            </a:xfrm>
            <a:prstGeom prst="mathMultiply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534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EE19-CCC9-CD4C-9F44-A696BB2A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9" y="183300"/>
            <a:ext cx="10327643" cy="14375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Transform Data: Athlete Specific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15C-B968-5C45-9DB7-8B681037A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9" y="2335398"/>
            <a:ext cx="11600762" cy="134768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2000" b="1" dirty="0">
                <a:latin typeface="+mn-lt"/>
              </a:rPr>
              <a:t>Business Question: </a:t>
            </a:r>
            <a:r>
              <a:rPr lang="en-US" sz="2000" dirty="0">
                <a:latin typeface="+mn-lt"/>
              </a:rPr>
              <a:t>How do we identify athletes most likely to qualify for Regionals?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>
              <a:latin typeface="+mn-lt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b="1" dirty="0">
                <a:latin typeface="+mn-lt"/>
              </a:rPr>
              <a:t>Exploratory Analysis: </a:t>
            </a:r>
            <a:r>
              <a:rPr lang="en-US" sz="2000" dirty="0">
                <a:latin typeface="+mn-lt"/>
              </a:rPr>
              <a:t>Create Athlete Specific Features</a:t>
            </a:r>
            <a:endParaRPr lang="en-US" sz="1400" b="1" dirty="0">
              <a:latin typeface="+mn-lt"/>
            </a:endParaRPr>
          </a:p>
          <a:p>
            <a:pPr marL="800100" lvl="2" indent="0">
              <a:lnSpc>
                <a:spcPct val="90000"/>
              </a:lnSpc>
              <a:buNone/>
            </a:pPr>
            <a:endParaRPr lang="en-US" sz="2000" b="1" dirty="0"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D1159A-C15C-4132-8D8B-050AAFE6E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019492"/>
              </p:ext>
            </p:extLst>
          </p:nvPr>
        </p:nvGraphicFramePr>
        <p:xfrm>
          <a:off x="1777357" y="3171463"/>
          <a:ext cx="7887504" cy="387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083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F9C7F2A0-7B6F-4E8E-BE40-4D194A5A14D9}"/>
              </a:ext>
            </a:extLst>
          </p:cNvPr>
          <p:cNvSpPr txBox="1">
            <a:spLocks/>
          </p:cNvSpPr>
          <p:nvPr/>
        </p:nvSpPr>
        <p:spPr>
          <a:xfrm>
            <a:off x="279289" y="180189"/>
            <a:ext cx="10905765" cy="10266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bg2"/>
                </a:solidFill>
              </a:rPr>
              <a:t>Athlete Specific Features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60D982-6EAA-47C3-A046-96C9A1452B68}"/>
              </a:ext>
            </a:extLst>
          </p:cNvPr>
          <p:cNvGrpSpPr/>
          <p:nvPr/>
        </p:nvGrpSpPr>
        <p:grpSpPr>
          <a:xfrm>
            <a:off x="576925" y="2269569"/>
            <a:ext cx="11038149" cy="4167526"/>
            <a:chOff x="576925" y="1123812"/>
            <a:chExt cx="11038149" cy="4167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38F2E9-C516-47B4-B8E9-1CEB2A729826}"/>
                </a:ext>
              </a:extLst>
            </p:cNvPr>
            <p:cNvGrpSpPr/>
            <p:nvPr/>
          </p:nvGrpSpPr>
          <p:grpSpPr>
            <a:xfrm>
              <a:off x="576925" y="1123812"/>
              <a:ext cx="11038149" cy="4167526"/>
              <a:chOff x="-257712" y="858725"/>
              <a:chExt cx="11451609" cy="611584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A980E8-8217-4F0D-9642-95A40D799844}"/>
                  </a:ext>
                </a:extLst>
              </p:cNvPr>
              <p:cNvSpPr txBox="1"/>
              <p:nvPr/>
            </p:nvSpPr>
            <p:spPr>
              <a:xfrm>
                <a:off x="3082207" y="992806"/>
                <a:ext cx="1444603" cy="49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Experience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431A893-FAE2-4471-B31D-7EF63AD4A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7712" y="1937274"/>
                <a:ext cx="11451609" cy="5037295"/>
              </a:xfrm>
              <a:prstGeom prst="rect">
                <a:avLst/>
              </a:prstGeom>
            </p:spPr>
          </p:pic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9B89A8D0-BD2D-4F04-AEB7-7008BA110E6C}"/>
                  </a:ext>
                </a:extLst>
              </p:cNvPr>
              <p:cNvSpPr/>
              <p:nvPr/>
            </p:nvSpPr>
            <p:spPr>
              <a:xfrm rot="16200000">
                <a:off x="3717343" y="1151350"/>
                <a:ext cx="211481" cy="9043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DFDF24EB-7097-4110-B996-9E90345B4121}"/>
                  </a:ext>
                </a:extLst>
              </p:cNvPr>
              <p:cNvSpPr/>
              <p:nvPr/>
            </p:nvSpPr>
            <p:spPr>
              <a:xfrm rot="16200000">
                <a:off x="5123186" y="939990"/>
                <a:ext cx="211480" cy="132992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Brace 28">
                <a:extLst>
                  <a:ext uri="{FF2B5EF4-FFF2-40B4-BE49-F238E27FC236}">
                    <a16:creationId xmlns:a16="http://schemas.microsoft.com/office/drawing/2014/main" id="{A0B52877-63EB-4F75-95B4-0EF2AE4C63A8}"/>
                  </a:ext>
                </a:extLst>
              </p:cNvPr>
              <p:cNvSpPr/>
              <p:nvPr/>
            </p:nvSpPr>
            <p:spPr>
              <a:xfrm rot="16200000">
                <a:off x="8567845" y="-930454"/>
                <a:ext cx="127112" cy="512499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3548FF-87BC-4681-8CF4-A7A903AE6E0D}"/>
                  </a:ext>
                </a:extLst>
              </p:cNvPr>
              <p:cNvSpPr txBox="1"/>
              <p:nvPr/>
            </p:nvSpPr>
            <p:spPr>
              <a:xfrm>
                <a:off x="4823873" y="950560"/>
                <a:ext cx="810105" cy="49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Talent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4FE193-B7C1-4DB2-802E-F9552B4CEDBC}"/>
                  </a:ext>
                </a:extLst>
              </p:cNvPr>
              <p:cNvSpPr txBox="1"/>
              <p:nvPr/>
            </p:nvSpPr>
            <p:spPr>
              <a:xfrm>
                <a:off x="7832913" y="858725"/>
                <a:ext cx="2144310" cy="49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Current</a:t>
                </a:r>
                <a:r>
                  <a:rPr lang="en-US" sz="1400" b="1" dirty="0"/>
                  <a:t> </a:t>
                </a:r>
                <a:r>
                  <a:rPr lang="en-US" sz="1600" b="1" dirty="0"/>
                  <a:t>Fitness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D0E4655-70EC-43AF-A770-D8588D4D22C4}"/>
                </a:ext>
              </a:extLst>
            </p:cNvPr>
            <p:cNvSpPr/>
            <p:nvPr/>
          </p:nvSpPr>
          <p:spPr>
            <a:xfrm>
              <a:off x="8363415" y="2952221"/>
              <a:ext cx="724830" cy="245327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3F1016-F023-4338-B043-6EA6F152C32E}"/>
                </a:ext>
              </a:extLst>
            </p:cNvPr>
            <p:cNvSpPr/>
            <p:nvPr/>
          </p:nvSpPr>
          <p:spPr>
            <a:xfrm>
              <a:off x="9264414" y="2952222"/>
              <a:ext cx="724830" cy="245327"/>
            </a:xfrm>
            <a:prstGeom prst="ellipse">
              <a:avLst/>
            </a:prstGeom>
            <a:noFill/>
            <a:ln w="34925">
              <a:solidFill>
                <a:srgbClr val="FFFF0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5C9A06-F7EA-4E7E-9939-32BCE22F60DA}"/>
                </a:ext>
              </a:extLst>
            </p:cNvPr>
            <p:cNvCxnSpPr/>
            <p:nvPr/>
          </p:nvCxnSpPr>
          <p:spPr>
            <a:xfrm>
              <a:off x="2349795" y="2916859"/>
              <a:ext cx="680484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103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6A2283-1C46-41B1-9146-96486D1FD54B}"/>
              </a:ext>
            </a:extLst>
          </p:cNvPr>
          <p:cNvSpPr txBox="1">
            <a:spLocks/>
          </p:cNvSpPr>
          <p:nvPr/>
        </p:nvSpPr>
        <p:spPr>
          <a:xfrm>
            <a:off x="277792" y="282944"/>
            <a:ext cx="8484797" cy="966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Race Specific Features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7A84B-6C83-4FBF-AD93-CAEC382C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98" y="2286163"/>
            <a:ext cx="5657977" cy="4288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Business Question: </a:t>
            </a:r>
            <a:r>
              <a:rPr lang="en-US" dirty="0"/>
              <a:t>What is the impact of the race location? </a:t>
            </a:r>
          </a:p>
          <a:p>
            <a:pPr marL="0" indent="0">
              <a:buNone/>
            </a:pPr>
            <a:r>
              <a:rPr lang="en-US" b="1" dirty="0"/>
              <a:t>Exploratory Analysis:</a:t>
            </a:r>
          </a:p>
          <a:p>
            <a:pPr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Visualize the improvement on performance for female runners who ran a 5k in CA in 2016</a:t>
            </a:r>
          </a:p>
          <a:p>
            <a:pPr marL="0" indent="0">
              <a:buClr>
                <a:schemeClr val="accent3"/>
              </a:buClr>
              <a:buNone/>
            </a:pPr>
            <a:r>
              <a:rPr lang="en-US" b="1" dirty="0"/>
              <a:t>Observations:</a:t>
            </a:r>
            <a:endParaRPr lang="en-US" dirty="0"/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The 48</a:t>
            </a:r>
            <a:r>
              <a:rPr lang="en-US" baseline="30000" dirty="0"/>
              <a:t>th</a:t>
            </a:r>
            <a:r>
              <a:rPr lang="en-US" dirty="0"/>
              <a:t> fastest runner ran 23 sec. faster in CA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~80</a:t>
            </a:r>
            <a:r>
              <a:rPr lang="en-US" baseline="30000" dirty="0"/>
              <a:t>th</a:t>
            </a:r>
            <a:r>
              <a:rPr lang="en-US" dirty="0"/>
              <a:t> fastest runner ran ~1 minute faster in CA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b="1" dirty="0"/>
              <a:t>Reinforces strength of the California Effect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38064-B4DE-4C7C-A877-4C1D5268DD60}"/>
              </a:ext>
            </a:extLst>
          </p:cNvPr>
          <p:cNvGrpSpPr/>
          <p:nvPr/>
        </p:nvGrpSpPr>
        <p:grpSpPr>
          <a:xfrm>
            <a:off x="6409548" y="2390188"/>
            <a:ext cx="5657978" cy="3316081"/>
            <a:chOff x="-35744" y="2842352"/>
            <a:chExt cx="5776194" cy="3316081"/>
          </a:xfrm>
        </p:grpSpPr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03ACD168-BFFD-4783-ACE8-28240A9F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744" y="2842352"/>
              <a:ext cx="5776194" cy="3316081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7F85035-02AD-46BE-8AA3-2C0EEF564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4718" y="4968608"/>
              <a:ext cx="0" cy="62796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0C3CAF-36C8-47AE-B706-A0FE08762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43" y="4957591"/>
              <a:ext cx="3081576" cy="1101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ECEEAC-2B83-4607-8320-10B0F6F0B736}"/>
              </a:ext>
            </a:extLst>
          </p:cNvPr>
          <p:cNvSpPr txBox="1"/>
          <p:nvPr/>
        </p:nvSpPr>
        <p:spPr>
          <a:xfrm>
            <a:off x="6409548" y="5728861"/>
            <a:ext cx="5657977" cy="369332"/>
          </a:xfrm>
          <a:prstGeom prst="rect">
            <a:avLst/>
          </a:prstGeom>
          <a:solidFill>
            <a:srgbClr val="B9B9B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2016: Quantifying the California Effect</a:t>
            </a:r>
          </a:p>
        </p:txBody>
      </p:sp>
    </p:spTree>
    <p:extLst>
      <p:ext uri="{BB962C8B-B14F-4D97-AF65-F5344CB8AC3E}">
        <p14:creationId xmlns:p14="http://schemas.microsoft.com/office/powerpoint/2010/main" val="2030278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16F7A6-7C81-466D-B2D2-4ED95A56C6CD}"/>
              </a:ext>
            </a:extLst>
          </p:cNvPr>
          <p:cNvSpPr txBox="1">
            <a:spLocks/>
          </p:cNvSpPr>
          <p:nvPr/>
        </p:nvSpPr>
        <p:spPr>
          <a:xfrm>
            <a:off x="278770" y="362648"/>
            <a:ext cx="9948232" cy="1363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bg2"/>
                </a:solidFill>
              </a:rPr>
              <a:t>Transform Data: Hayward Handicap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FA6F93-FBA8-4B45-9B72-BF9626828163}"/>
              </a:ext>
            </a:extLst>
          </p:cNvPr>
          <p:cNvSpPr txBox="1">
            <a:spLocks/>
          </p:cNvSpPr>
          <p:nvPr/>
        </p:nvSpPr>
        <p:spPr>
          <a:xfrm>
            <a:off x="580096" y="2303359"/>
            <a:ext cx="6549913" cy="5145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Business Question: </a:t>
            </a:r>
            <a:r>
              <a:rPr lang="en-US" dirty="0"/>
              <a:t>Can we compare times between different race locations?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Horse Racetracks &amp; Golf Course Handicaps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Capture the impact of location, weather, track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Need a baseline </a:t>
            </a:r>
            <a:r>
              <a:rPr lang="en-US" dirty="0">
                <a:sym typeface="Wingdings" pitchFamily="2" charset="2"/>
              </a:rPr>
              <a:t> Hayward Field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Exploratory Analysis: </a:t>
            </a:r>
            <a:r>
              <a:rPr lang="en-US" dirty="0"/>
              <a:t>Hayward Handicap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105 locations - 99 most popular tracks + 6 geographical regions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Compared average of each location’s top 5 men’s &amp; women’s times </a:t>
            </a:r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b="1" dirty="0"/>
              <a:t>Coaches can use knowledge to build race schedules and compare times across locations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F563A1-0628-41C5-9DFC-95E2D3B545A3}"/>
              </a:ext>
            </a:extLst>
          </p:cNvPr>
          <p:cNvGrpSpPr/>
          <p:nvPr/>
        </p:nvGrpSpPr>
        <p:grpSpPr>
          <a:xfrm>
            <a:off x="7035632" y="2572838"/>
            <a:ext cx="4900736" cy="3737983"/>
            <a:chOff x="127230" y="2744949"/>
            <a:chExt cx="4506994" cy="3306525"/>
          </a:xfrm>
        </p:grpSpPr>
        <p:pic>
          <p:nvPicPr>
            <p:cNvPr id="15" name="Picture 1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16F9CBB-570B-4402-9B18-DB9D78CB8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127230" y="2744949"/>
              <a:ext cx="4506994" cy="3306525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EDE11B-751A-4AAC-B625-0260D9201F17}"/>
                </a:ext>
              </a:extLst>
            </p:cNvPr>
            <p:cNvSpPr/>
            <p:nvPr/>
          </p:nvSpPr>
          <p:spPr>
            <a:xfrm>
              <a:off x="3979764" y="4049513"/>
              <a:ext cx="654460" cy="407745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62EE55-CFCE-41F9-B196-6C48FA7309B1}"/>
                </a:ext>
              </a:extLst>
            </p:cNvPr>
            <p:cNvCxnSpPr/>
            <p:nvPr/>
          </p:nvCxnSpPr>
          <p:spPr>
            <a:xfrm>
              <a:off x="1203480" y="4422274"/>
              <a:ext cx="1411579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59A400-4691-49AC-B8F1-6E84340A2D92}"/>
              </a:ext>
            </a:extLst>
          </p:cNvPr>
          <p:cNvCxnSpPr>
            <a:cxnSpLocks/>
          </p:cNvCxnSpPr>
          <p:nvPr/>
        </p:nvCxnSpPr>
        <p:spPr>
          <a:xfrm>
            <a:off x="5833641" y="4271058"/>
            <a:ext cx="2233913" cy="89242"/>
          </a:xfrm>
          <a:prstGeom prst="straightConnector1">
            <a:avLst/>
          </a:prstGeom>
          <a:ln w="38100">
            <a:solidFill>
              <a:schemeClr val="accent5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7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People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02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1C04-12B9-7644-8501-35A2F31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30" y="363044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Dream Team!!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06F9-E6D9-4556-BA1E-D652507F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4A5B-E243-554F-B55D-E0BD2CFC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19" y="2587999"/>
            <a:ext cx="7236892" cy="373177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Runners and coaches dreaming a dream and trying to beat the odds!!!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Race Directors reporting results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TFRRS website host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Pablo </a:t>
            </a:r>
            <a:r>
              <a:rPr lang="en-US" dirty="0" err="1"/>
              <a:t>Ormachea</a:t>
            </a:r>
            <a:r>
              <a:rPr lang="en-US" dirty="0"/>
              <a:t> sharing his extensive knowledge of different ways to look at the same data and different modeling techniques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Jim Webb discouraging me from changing my capstone a 4</a:t>
            </a:r>
            <a:r>
              <a:rPr lang="en-US" baseline="30000" dirty="0"/>
              <a:t>th</a:t>
            </a:r>
            <a:r>
              <a:rPr lang="en-US" dirty="0"/>
              <a:t> time, keeping me focused, and humoring my Taylor Swift side project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6E36F95-7E71-4A7D-A40C-42849C44D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8719939" y="2184724"/>
            <a:ext cx="3366958" cy="46440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31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Models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674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D51A6-0C2B-4490-8FDF-BC4B7CD1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7BD20-A4E6-F14D-89BD-665E2BA3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71" y="-204574"/>
            <a:ext cx="9918632" cy="169901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2"/>
                </a:solidFill>
              </a:rPr>
              <a:t>Sub-setting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7696-A394-1844-8359-C585ED5BD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3" y="2522863"/>
            <a:ext cx="6227310" cy="41441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Business Question: </a:t>
            </a:r>
            <a:r>
              <a:rPr lang="en-US" dirty="0"/>
              <a:t>Does the data include races not relevant to our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Exploratory Analysis: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Created “</a:t>
            </a:r>
            <a:r>
              <a:rPr lang="en-US" dirty="0" err="1"/>
              <a:t>szn</a:t>
            </a:r>
            <a:r>
              <a:rPr lang="en-US" dirty="0"/>
              <a:t> pr offset” variable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szn</a:t>
            </a:r>
            <a:r>
              <a:rPr lang="en-US" dirty="0"/>
              <a:t> pr offset” = “decimal time” (time ran today) minus “</a:t>
            </a:r>
            <a:r>
              <a:rPr lang="en-US" dirty="0" err="1"/>
              <a:t>szn</a:t>
            </a:r>
            <a:r>
              <a:rPr lang="en-US" dirty="0"/>
              <a:t> pr” 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Tactical Races: Run for a place rather than a time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(offset &gt; 1.5, i.e., ran 90 sec. slower than PR): 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Outdated Data: Runners are new or returning from injury</a:t>
            </a: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 (offset &lt; -1.5, i.e., ran 90 sec. faster than PR)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F18910-761B-4250-8C4F-42DD216C6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4762" r="3513" b="3026"/>
          <a:stretch/>
        </p:blipFill>
        <p:spPr bwMode="auto">
          <a:xfrm>
            <a:off x="7164729" y="2652987"/>
            <a:ext cx="4548851" cy="3153153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DFBCC-DCB7-4258-95C6-B00F4BB02A76}"/>
              </a:ext>
            </a:extLst>
          </p:cNvPr>
          <p:cNvSpPr txBox="1"/>
          <p:nvPr/>
        </p:nvSpPr>
        <p:spPr>
          <a:xfrm>
            <a:off x="7164312" y="5791108"/>
            <a:ext cx="4549268" cy="369332"/>
          </a:xfrm>
          <a:prstGeom prst="rect">
            <a:avLst/>
          </a:prstGeom>
          <a:solidFill>
            <a:srgbClr val="B9B9B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Distribution of “</a:t>
            </a:r>
            <a:r>
              <a:rPr lang="en-US" b="1" dirty="0" err="1">
                <a:solidFill>
                  <a:schemeClr val="accent1"/>
                </a:solidFill>
              </a:rPr>
              <a:t>szn</a:t>
            </a:r>
            <a:r>
              <a:rPr lang="en-US" b="1" dirty="0">
                <a:solidFill>
                  <a:schemeClr val="accent1"/>
                </a:solidFill>
              </a:rPr>
              <a:t> pr offset” variable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E9BC-E37B-400A-AC6B-42A07766F977}"/>
              </a:ext>
            </a:extLst>
          </p:cNvPr>
          <p:cNvCxnSpPr/>
          <p:nvPr/>
        </p:nvCxnSpPr>
        <p:spPr>
          <a:xfrm>
            <a:off x="9022575" y="3519962"/>
            <a:ext cx="0" cy="1580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22DC04-5556-4B65-99DB-CA44B9A3E970}"/>
              </a:ext>
            </a:extLst>
          </p:cNvPr>
          <p:cNvCxnSpPr/>
          <p:nvPr/>
        </p:nvCxnSpPr>
        <p:spPr>
          <a:xfrm>
            <a:off x="9908235" y="3519962"/>
            <a:ext cx="0" cy="1580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C41336-3A3F-4783-90A6-27B6AEA485C7}"/>
              </a:ext>
            </a:extLst>
          </p:cNvPr>
          <p:cNvSpPr txBox="1"/>
          <p:nvPr/>
        </p:nvSpPr>
        <p:spPr>
          <a:xfrm>
            <a:off x="9760354" y="3177082"/>
            <a:ext cx="173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Tactical Races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28DAD-1ECE-487F-BDE9-6EFC961F220F}"/>
              </a:ext>
            </a:extLst>
          </p:cNvPr>
          <p:cNvSpPr txBox="1"/>
          <p:nvPr/>
        </p:nvSpPr>
        <p:spPr>
          <a:xfrm>
            <a:off x="7777684" y="3184149"/>
            <a:ext cx="173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Outdated Data</a:t>
            </a:r>
          </a:p>
        </p:txBody>
      </p:sp>
    </p:spTree>
    <p:extLst>
      <p:ext uri="{BB962C8B-B14F-4D97-AF65-F5344CB8AC3E}">
        <p14:creationId xmlns:p14="http://schemas.microsoft.com/office/powerpoint/2010/main" val="397115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AAADBE-DA07-4095-8607-76B580C3456C}"/>
              </a:ext>
            </a:extLst>
          </p:cNvPr>
          <p:cNvSpPr txBox="1">
            <a:spLocks/>
          </p:cNvSpPr>
          <p:nvPr/>
        </p:nvSpPr>
        <p:spPr>
          <a:xfrm>
            <a:off x="254694" y="295728"/>
            <a:ext cx="10053869" cy="767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bg2"/>
                </a:solidFill>
              </a:rPr>
              <a:t>Complex Models for Simple Solution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5B60F7-BE63-4C70-BD8E-764AAF775223}"/>
              </a:ext>
            </a:extLst>
          </p:cNvPr>
          <p:cNvSpPr txBox="1">
            <a:spLocks/>
          </p:cNvSpPr>
          <p:nvPr/>
        </p:nvSpPr>
        <p:spPr>
          <a:xfrm>
            <a:off x="594181" y="2540568"/>
            <a:ext cx="5725162" cy="374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Initial model had a gender dummy variable </a:t>
            </a:r>
            <a:r>
              <a:rPr lang="en-US" dirty="0">
                <a:sym typeface="Wingdings" pitchFamily="2" charset="2"/>
              </a:rPr>
              <a:t> split into 2 gender-specific models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92,271 men 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72,779 women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Decision Tree Regressor model on each gender to find most significant split:</a:t>
            </a:r>
            <a:endParaRPr lang="en-US" sz="1800" dirty="0"/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Men’s first split at  “</a:t>
            </a:r>
            <a:r>
              <a:rPr lang="en-US" dirty="0" err="1"/>
              <a:t>szn</a:t>
            </a:r>
            <a:r>
              <a:rPr lang="en-US" dirty="0"/>
              <a:t> pr” &lt;= 16.275 min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Women’s first split at ”</a:t>
            </a:r>
            <a:r>
              <a:rPr lang="en-US" dirty="0" err="1"/>
              <a:t>szn</a:t>
            </a:r>
            <a:r>
              <a:rPr lang="en-US" dirty="0"/>
              <a:t> pr” &lt;= 19.308 min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530352" lvl="1" indent="0">
              <a:lnSpc>
                <a:spcPct val="90000"/>
              </a:lnSpc>
              <a:buFont typeface="Wingdings 3" charset="2"/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Font typeface="Wingdings 3" charset="2"/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2CE54-8931-4DC4-B5D9-A330D490BE22}"/>
              </a:ext>
            </a:extLst>
          </p:cNvPr>
          <p:cNvGrpSpPr/>
          <p:nvPr/>
        </p:nvGrpSpPr>
        <p:grpSpPr>
          <a:xfrm>
            <a:off x="6296083" y="1655180"/>
            <a:ext cx="5725162" cy="5007973"/>
            <a:chOff x="276699" y="2071172"/>
            <a:chExt cx="5532915" cy="4706241"/>
          </a:xfrm>
        </p:grpSpPr>
        <p:pic>
          <p:nvPicPr>
            <p:cNvPr id="15" name="Picture 2" descr="https://lh4.googleusercontent.com/F9eRfKDEgs_rRzJZJeJ9XfFfYwlSTGc2jv5R79rgDQ3Ee-0GBWURrbDZpsfU8tOdPonNBwfME9nQztt4CTVzoJzlnnX8aN9xjnYLR3CV8b0YqPNMNe2LWV7JjFm31H6BzsOf7nw">
              <a:extLst>
                <a:ext uri="{FF2B5EF4-FFF2-40B4-BE49-F238E27FC236}">
                  <a16:creationId xmlns:a16="http://schemas.microsoft.com/office/drawing/2014/main" id="{CE7AFEAF-4728-4092-B3A8-9BC414EEFB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299959" y="2071172"/>
              <a:ext cx="5486394" cy="21534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s://lh6.googleusercontent.com/XzLFoy5OLDdNpVFVlfq8ckEDST_w5v3h9Fhz2PnMrVFCmyLXFTBONgHMS7jjclbLUgfEx_j4a27XfuaNWfLBnHrcsRM97XY5zHmER9R6GiGsKeqfKkFNpMOBzFHk3K4Zus9li4Y">
              <a:extLst>
                <a:ext uri="{FF2B5EF4-FFF2-40B4-BE49-F238E27FC236}">
                  <a16:creationId xmlns:a16="http://schemas.microsoft.com/office/drawing/2014/main" id="{CC6593AB-1156-4E09-A117-B2F9D5EF4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 bwMode="auto">
            <a:xfrm>
              <a:off x="276699" y="4470493"/>
              <a:ext cx="5532915" cy="20610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A2B7F8-B7D0-4748-BF23-1851057CCCCD}"/>
                </a:ext>
              </a:extLst>
            </p:cNvPr>
            <p:cNvSpPr txBox="1"/>
            <p:nvPr/>
          </p:nvSpPr>
          <p:spPr>
            <a:xfrm>
              <a:off x="2041498" y="4197284"/>
              <a:ext cx="2003317" cy="264135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Men’s Decision Tree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99C60B-ED50-4281-93A7-1A71D8039EEA}"/>
                </a:ext>
              </a:extLst>
            </p:cNvPr>
            <p:cNvSpPr txBox="1"/>
            <p:nvPr/>
          </p:nvSpPr>
          <p:spPr>
            <a:xfrm>
              <a:off x="1969889" y="6519534"/>
              <a:ext cx="2146535" cy="257879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Women’s Decision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24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7B867-C1D4-F44C-843E-4B7B7F5F3FBC}"/>
              </a:ext>
            </a:extLst>
          </p:cNvPr>
          <p:cNvSpPr txBox="1"/>
          <p:nvPr/>
        </p:nvSpPr>
        <p:spPr>
          <a:xfrm>
            <a:off x="-451788" y="253934"/>
            <a:ext cx="10334838" cy="1291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chemeClr val="tx2"/>
                </a:solidFill>
              </a:rPr>
              <a:t>Member Texas A&amp;M Track &amp;Field </a:t>
            </a:r>
          </a:p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</a:rPr>
              <a:t>2013-2018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3C6F9-2142-4B28-B11F-486783B5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4C90-8CAF-9145-B425-241B0D5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24" y="2676863"/>
            <a:ext cx="7065244" cy="3266339"/>
          </a:xfrm>
        </p:spPr>
        <p:txBody>
          <a:bodyPr vert="horz" lIns="91440" tIns="45720" rIns="91440" bIns="45720" rtlCol="0">
            <a:noAutofit/>
          </a:bodyPr>
          <a:lstStyle/>
          <a:p>
            <a:pPr marL="57150" indent="0">
              <a:lnSpc>
                <a:spcPct val="90000"/>
              </a:lnSpc>
              <a:buClr>
                <a:schemeClr val="bg2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Goal: Qualify for Nationals</a:t>
            </a:r>
          </a:p>
          <a:p>
            <a:pPr marL="57150" indent="0">
              <a:lnSpc>
                <a:spcPct val="90000"/>
              </a:lnSpc>
              <a:buClr>
                <a:schemeClr val="bg2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First Qualify for Regionals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Regional meet comprised of top 48</a:t>
            </a:r>
          </a:p>
          <a:p>
            <a:pPr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Top 12 at each Regional meet advance to Nationals</a:t>
            </a:r>
          </a:p>
          <a:p>
            <a:pPr marL="0" indent="0">
              <a:lnSpc>
                <a:spcPct val="90000"/>
              </a:lnSpc>
              <a:buClr>
                <a:schemeClr val="bg2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Clr>
                <a:schemeClr val="bg2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Pattern: Regional Qualifiers came from the same meets</a:t>
            </a:r>
          </a:p>
          <a:p>
            <a:pPr marL="285750"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 out of my 5 years, Coach took athletes to California to try and qualify for Regionals</a:t>
            </a:r>
          </a:p>
          <a:p>
            <a:pPr marL="285750">
              <a:lnSpc>
                <a:spcPct val="9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Year Aggies did not go to California, 50% less qualified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CA971-2CFA-4942-B701-E20BBC5A72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97787" y="1607219"/>
            <a:ext cx="4170526" cy="3680381"/>
          </a:xfrm>
          <a:prstGeom prst="rect">
            <a:avLst/>
          </a:prstGeom>
          <a:ln w="28575">
            <a:solidFill>
              <a:schemeClr val="accent5"/>
            </a:solidFill>
          </a:ln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0EA80A3-EDEA-4D9B-BD9B-F7065623FEA5}"/>
              </a:ext>
            </a:extLst>
          </p:cNvPr>
          <p:cNvSpPr/>
          <p:nvPr/>
        </p:nvSpPr>
        <p:spPr>
          <a:xfrm>
            <a:off x="9281215" y="4188220"/>
            <a:ext cx="1071325" cy="24755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98956-92C3-4B5F-A427-5222488BCF92}"/>
              </a:ext>
            </a:extLst>
          </p:cNvPr>
          <p:cNvSpPr txBox="1"/>
          <p:nvPr/>
        </p:nvSpPr>
        <p:spPr>
          <a:xfrm>
            <a:off x="7739895" y="4250476"/>
            <a:ext cx="174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Note Meet Name</a:t>
            </a:r>
          </a:p>
        </p:txBody>
      </p:sp>
      <p:pic>
        <p:nvPicPr>
          <p:cNvPr id="14" name="Picture 2" descr="U.S. Track &amp; Field and Cross Country Coaches Association ::: USTFCCCA">
            <a:extLst>
              <a:ext uri="{FF2B5EF4-FFF2-40B4-BE49-F238E27FC236}">
                <a16:creationId xmlns:a16="http://schemas.microsoft.com/office/drawing/2014/main" id="{71FBA1EF-1EBF-4C3B-9D7D-6BBCF039E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8538672" y="5349856"/>
            <a:ext cx="2688756" cy="13580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26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D563-63F9-4C2D-BC3B-77576E69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CDC75-BDF1-D841-97DD-0027583D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38" y="-33244"/>
            <a:ext cx="9827045" cy="140053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Model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269F-B84E-4642-A152-11826F0BF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57" y="2470005"/>
            <a:ext cx="11666861" cy="409788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Variable Selection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92,271 men, 72,779 women  4 groups </a:t>
            </a:r>
            <a:endParaRPr lang="en-US" dirty="0"/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Fast Men: </a:t>
            </a:r>
            <a:r>
              <a:rPr lang="en-US" i="0" dirty="0"/>
              <a:t>“</a:t>
            </a:r>
            <a:r>
              <a:rPr lang="en-US" i="0" dirty="0" err="1"/>
              <a:t>szn</a:t>
            </a:r>
            <a:r>
              <a:rPr lang="en-US" i="0" dirty="0"/>
              <a:t> pr” &lt;= 16.275 min. (44,051); </a:t>
            </a:r>
            <a:r>
              <a:rPr lang="en-US" dirty="0"/>
              <a:t>Slow Men</a:t>
            </a:r>
            <a:r>
              <a:rPr lang="en-US" i="0" dirty="0"/>
              <a:t>: “</a:t>
            </a:r>
            <a:r>
              <a:rPr lang="en-US" i="0" dirty="0" err="1"/>
              <a:t>szn</a:t>
            </a:r>
            <a:r>
              <a:rPr lang="en-US" i="0" dirty="0"/>
              <a:t> pr” =&gt; 16.275 min.  (48,220)</a:t>
            </a:r>
            <a:endParaRPr lang="en-US" dirty="0"/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Fast Women: </a:t>
            </a:r>
            <a:r>
              <a:rPr lang="en-US" i="0" dirty="0"/>
              <a:t>“</a:t>
            </a:r>
            <a:r>
              <a:rPr lang="en-US" i="0" dirty="0" err="1"/>
              <a:t>szn</a:t>
            </a:r>
            <a:r>
              <a:rPr lang="en-US" i="0" dirty="0"/>
              <a:t> pr &lt;= 19.308 min.(31,755); </a:t>
            </a:r>
            <a:r>
              <a:rPr lang="en-US" dirty="0"/>
              <a:t>Slow Women: </a:t>
            </a:r>
            <a:r>
              <a:rPr lang="en-US" i="0" dirty="0"/>
              <a:t>“</a:t>
            </a:r>
            <a:r>
              <a:rPr lang="en-US" i="0" dirty="0" err="1"/>
              <a:t>szn</a:t>
            </a:r>
            <a:r>
              <a:rPr lang="en-US" i="0" dirty="0"/>
              <a:t> pr &gt;= 19.308 min.(41,025)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Recursive Feature Elimination: all features &amp; recursively remove least significant feature 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Model Validation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Sci-kit Learn Train-Test Split -</a:t>
            </a:r>
            <a:r>
              <a:rPr lang="en-US" sz="2000" dirty="0"/>
              <a:t>70% Training/30% Testing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Value Model Parsimony balanced with Model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37907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1C11D2-7F96-44EA-B4CE-6CFED953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58" y="325678"/>
            <a:ext cx="10559441" cy="121413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Fast Men</a:t>
            </a:r>
            <a:br>
              <a:rPr lang="en-US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1200" b="0" i="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BC02C-BF4F-4007-9894-1A473982FEAA}"/>
              </a:ext>
            </a:extLst>
          </p:cNvPr>
          <p:cNvSpPr txBox="1"/>
          <p:nvPr/>
        </p:nvSpPr>
        <p:spPr>
          <a:xfrm>
            <a:off x="622677" y="2554609"/>
            <a:ext cx="4576226" cy="37517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b="1" dirty="0">
                <a:latin typeface="+mj-lt"/>
                <a:ea typeface="+mj-ea"/>
                <a:cs typeface="+mj-cs"/>
              </a:rPr>
              <a:t>Recommended Model:</a:t>
            </a:r>
          </a:p>
          <a:p>
            <a:pPr marL="400050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RFE Selection 3 variables: </a:t>
            </a:r>
          </a:p>
          <a:p>
            <a:pPr marL="857250" lvl="1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‘pr’</a:t>
            </a:r>
          </a:p>
          <a:p>
            <a:pPr marL="857250" lvl="1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‘avg previous races’</a:t>
            </a:r>
          </a:p>
          <a:p>
            <a:pPr marL="857250" lvl="1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</a:t>
            </a:r>
            <a:r>
              <a:rPr lang="en-US" sz="2000" dirty="0" err="1">
                <a:latin typeface="+mj-lt"/>
                <a:ea typeface="+mj-ea"/>
                <a:cs typeface="+mj-cs"/>
              </a:rPr>
              <a:t>szn</a:t>
            </a:r>
            <a:r>
              <a:rPr lang="en-US" sz="2000" dirty="0">
                <a:latin typeface="+mj-lt"/>
                <a:ea typeface="+mj-ea"/>
                <a:cs typeface="+mj-cs"/>
              </a:rPr>
              <a:t> avg’</a:t>
            </a:r>
          </a:p>
          <a:p>
            <a:pPr marL="400050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MAE: 0.296 (17.78 sec.) </a:t>
            </a:r>
          </a:p>
          <a:p>
            <a:pPr marL="400050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R2 of 0.68</a:t>
            </a:r>
          </a:p>
          <a:p>
            <a:pPr marL="400050" indent="-342900"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marL="57150">
              <a:spcBef>
                <a:spcPts val="1000"/>
              </a:spcBef>
              <a:buClr>
                <a:schemeClr val="tx2"/>
              </a:buClr>
              <a:buSzPct val="80000"/>
            </a:pPr>
            <a:r>
              <a:rPr lang="en-US" sz="2000" b="1" dirty="0">
                <a:latin typeface="+mj-lt"/>
                <a:ea typeface="+mj-ea"/>
                <a:cs typeface="+mj-cs"/>
              </a:rPr>
              <a:t>Athlete Specific Features Matter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81B2D9-915F-4ED6-9D3F-33C4C5C5F278}"/>
              </a:ext>
            </a:extLst>
          </p:cNvPr>
          <p:cNvGrpSpPr/>
          <p:nvPr/>
        </p:nvGrpSpPr>
        <p:grpSpPr>
          <a:xfrm>
            <a:off x="6327398" y="2286163"/>
            <a:ext cx="5713548" cy="4276107"/>
            <a:chOff x="275392" y="2447269"/>
            <a:chExt cx="6605954" cy="39991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608CD1D-B62A-4124-9A3D-331D6AB1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36" y="2447269"/>
              <a:ext cx="6506467" cy="3627355"/>
            </a:xfrm>
            <a:prstGeom prst="rect">
              <a:avLst/>
            </a:prstGeom>
            <a:ln w="57150">
              <a:solidFill>
                <a:schemeClr val="accent1"/>
              </a:solidFill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0A786F-5C6A-448E-BB98-99FB8E97739E}"/>
                </a:ext>
              </a:extLst>
            </p:cNvPr>
            <p:cNvSpPr txBox="1"/>
            <p:nvPr/>
          </p:nvSpPr>
          <p:spPr>
            <a:xfrm>
              <a:off x="275392" y="6091710"/>
              <a:ext cx="6605954" cy="354723"/>
            </a:xfrm>
            <a:prstGeom prst="rect">
              <a:avLst/>
            </a:prstGeom>
            <a:solidFill>
              <a:srgbClr val="B9B9B9">
                <a:alpha val="50000"/>
              </a:srgbClr>
            </a:solidFill>
            <a:ln w="57150">
              <a:solidFill>
                <a:schemeClr val="accent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accent1"/>
                  </a:solidFill>
                </a:rPr>
                <a:t>* Slow Men’s Model included Appendix not relevant for study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FD48A66-12CB-4E8D-8A17-D076C1C78503}"/>
              </a:ext>
            </a:extLst>
          </p:cNvPr>
          <p:cNvSpPr/>
          <p:nvPr/>
        </p:nvSpPr>
        <p:spPr>
          <a:xfrm>
            <a:off x="6096000" y="4226602"/>
            <a:ext cx="2342763" cy="112257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8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D787F3-B58B-4FD3-99AC-0EC9B11D542C}"/>
              </a:ext>
            </a:extLst>
          </p:cNvPr>
          <p:cNvSpPr txBox="1">
            <a:spLocks/>
          </p:cNvSpPr>
          <p:nvPr/>
        </p:nvSpPr>
        <p:spPr>
          <a:xfrm>
            <a:off x="293354" y="343415"/>
            <a:ext cx="9169431" cy="962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EBEBEB"/>
                </a:solidFill>
              </a:rPr>
              <a:t>Fast Women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2C90E-2F21-4A90-A733-8B64D8125D55}"/>
              </a:ext>
            </a:extLst>
          </p:cNvPr>
          <p:cNvSpPr txBox="1"/>
          <p:nvPr/>
        </p:nvSpPr>
        <p:spPr>
          <a:xfrm>
            <a:off x="571985" y="2255071"/>
            <a:ext cx="5626365" cy="4109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b="1" dirty="0">
                <a:latin typeface="+mj-lt"/>
                <a:ea typeface="+mj-ea"/>
                <a:cs typeface="+mj-cs"/>
              </a:rPr>
              <a:t>R2 vs. MAE</a:t>
            </a:r>
            <a:r>
              <a:rPr lang="en-US" sz="2000" dirty="0">
                <a:latin typeface="+mj-lt"/>
                <a:ea typeface="+mj-ea"/>
                <a:cs typeface="+mj-cs"/>
              </a:rPr>
              <a:t>:</a:t>
            </a:r>
          </a:p>
          <a:p>
            <a:pPr marL="400050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RFE Selection 7 variables, better R2: 0.77, but worse MAE: 0.4370 (26.22 sec.)</a:t>
            </a:r>
          </a:p>
          <a:p>
            <a:pPr marL="400050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More complicated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b="1" dirty="0">
                <a:latin typeface="+mj-lt"/>
                <a:ea typeface="+mj-ea"/>
                <a:cs typeface="+mj-cs"/>
              </a:rPr>
              <a:t>Recommended Model</a:t>
            </a:r>
            <a:r>
              <a:rPr lang="en-US" sz="2000" dirty="0">
                <a:latin typeface="+mj-lt"/>
                <a:ea typeface="+mj-ea"/>
                <a:cs typeface="+mj-cs"/>
              </a:rPr>
              <a:t>:</a:t>
            </a:r>
          </a:p>
          <a:p>
            <a:pPr marL="400050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RFE Selection 3 variables: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‘pr’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‘avg previous races’</a:t>
            </a:r>
          </a:p>
          <a:p>
            <a:pPr marL="857250" lvl="1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‘</a:t>
            </a:r>
            <a:r>
              <a:rPr lang="en-US" sz="2000" dirty="0" err="1">
                <a:latin typeface="+mj-lt"/>
                <a:ea typeface="+mj-ea"/>
                <a:cs typeface="+mj-cs"/>
              </a:rPr>
              <a:t>szn</a:t>
            </a:r>
            <a:r>
              <a:rPr lang="en-US" sz="2000" dirty="0">
                <a:latin typeface="+mj-lt"/>
                <a:ea typeface="+mj-ea"/>
                <a:cs typeface="+mj-cs"/>
              </a:rPr>
              <a:t> avg’</a:t>
            </a:r>
          </a:p>
          <a:p>
            <a:pPr marL="400050" indent="-3429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MAE of 0.344 (20.64 seconds), R2 of 0.76</a:t>
            </a:r>
          </a:p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</a:pPr>
            <a:r>
              <a:rPr lang="en-US" sz="2000" b="1" dirty="0">
                <a:latin typeface="+mj-lt"/>
                <a:ea typeface="+mj-ea"/>
                <a:cs typeface="+mj-cs"/>
              </a:rPr>
              <a:t>Athlete Specific Features Matter </a:t>
            </a:r>
          </a:p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28B8BC-8518-4D2D-B434-97B5D566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00" y="2603231"/>
            <a:ext cx="5799460" cy="3555971"/>
          </a:xfrm>
          <a:prstGeom prst="rect">
            <a:avLst/>
          </a:prstGeom>
          <a:ln w="38100">
            <a:solidFill>
              <a:schemeClr val="accent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57A405-FABF-4B21-BBCA-688D4AB7F8D0}"/>
              </a:ext>
            </a:extLst>
          </p:cNvPr>
          <p:cNvSpPr txBox="1"/>
          <p:nvPr/>
        </p:nvSpPr>
        <p:spPr>
          <a:xfrm>
            <a:off x="6300700" y="6159202"/>
            <a:ext cx="5799460" cy="317069"/>
          </a:xfrm>
          <a:prstGeom prst="rect">
            <a:avLst/>
          </a:prstGeom>
          <a:solidFill>
            <a:srgbClr val="B9B9B9">
              <a:alpha val="50000"/>
            </a:srgbClr>
          </a:solidFill>
          <a:ln w="38100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accent1"/>
                </a:solidFill>
              </a:rPr>
              <a:t>* Slow Women’s Model included Appendix not relevant for study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FD743C-A454-4FC7-BE7E-EA03DED15F62}"/>
              </a:ext>
            </a:extLst>
          </p:cNvPr>
          <p:cNvSpPr/>
          <p:nvPr/>
        </p:nvSpPr>
        <p:spPr>
          <a:xfrm>
            <a:off x="6096000" y="4393261"/>
            <a:ext cx="2385163" cy="96159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742A3D-38E9-4967-8D9F-D564F92467D9}"/>
              </a:ext>
            </a:extLst>
          </p:cNvPr>
          <p:cNvCxnSpPr>
            <a:cxnSpLocks/>
          </p:cNvCxnSpPr>
          <p:nvPr/>
        </p:nvCxnSpPr>
        <p:spPr>
          <a:xfrm>
            <a:off x="5604920" y="2998859"/>
            <a:ext cx="4152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994FE4-8AFE-4278-99F5-C3FFEC25C7F6}"/>
              </a:ext>
            </a:extLst>
          </p:cNvPr>
          <p:cNvCxnSpPr>
            <a:cxnSpLocks/>
          </p:cNvCxnSpPr>
          <p:nvPr/>
        </p:nvCxnSpPr>
        <p:spPr>
          <a:xfrm>
            <a:off x="5474382" y="6033688"/>
            <a:ext cx="4152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99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43ADF-A65B-40D5-BD64-AE2173D1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9" y="33051"/>
            <a:ext cx="11226188" cy="164592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br>
              <a:rPr lang="en-US" sz="4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4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4200" b="1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CCB14-67F6-41F0-9680-5C11ED84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37" y="2393994"/>
            <a:ext cx="4879064" cy="42666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sz="2000" b="1" dirty="0">
                <a:latin typeface="+mj-lt"/>
                <a:ea typeface="+mj-ea"/>
                <a:cs typeface="+mj-cs"/>
              </a:rPr>
              <a:t>Business Question: </a:t>
            </a:r>
            <a:r>
              <a:rPr lang="en-US" sz="2000" dirty="0">
                <a:latin typeface="+mj-lt"/>
                <a:ea typeface="+mj-ea"/>
                <a:cs typeface="+mj-cs"/>
              </a:rPr>
              <a:t>How does a </a:t>
            </a:r>
            <a:r>
              <a:rPr lang="en-US" sz="2000" dirty="0"/>
              <a:t>Co</a:t>
            </a:r>
            <a:r>
              <a:rPr lang="en-US" sz="2000" dirty="0">
                <a:latin typeface="+mj-lt"/>
                <a:ea typeface="+mj-ea"/>
                <a:cs typeface="+mj-cs"/>
              </a:rPr>
              <a:t>ach use the model to choose which athletes have the best chance of qualifying for Regionals?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Analysis: </a:t>
            </a:r>
            <a:r>
              <a:rPr lang="en-US" dirty="0"/>
              <a:t>Develop an athlete standard</a:t>
            </a:r>
            <a:endParaRPr lang="en-US" b="1" dirty="0"/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Observations</a:t>
            </a:r>
            <a:r>
              <a:rPr lang="en-US" dirty="0"/>
              <a:t>: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Average Regional Qualifying Time for Women over the past 9 years was 16.51 minutes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5,000 women run 5K per year - 96 qualify for Regionals; trying to find that &lt; 2%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B5A6A-96AD-4B82-A8FB-B76AEFE5D719}"/>
              </a:ext>
            </a:extLst>
          </p:cNvPr>
          <p:cNvSpPr txBox="1"/>
          <p:nvPr/>
        </p:nvSpPr>
        <p:spPr>
          <a:xfrm>
            <a:off x="10214688" y="36788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DB9B0-2625-4B06-8589-18B6938A2A75}"/>
              </a:ext>
            </a:extLst>
          </p:cNvPr>
          <p:cNvSpPr txBox="1"/>
          <p:nvPr/>
        </p:nvSpPr>
        <p:spPr>
          <a:xfrm>
            <a:off x="8364713" y="521310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79E06-2C22-41E1-A321-2CA335D8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0A654C-C02F-4FCC-94EA-30FE18F424B0}"/>
              </a:ext>
            </a:extLst>
          </p:cNvPr>
          <p:cNvGrpSpPr/>
          <p:nvPr/>
        </p:nvGrpSpPr>
        <p:grpSpPr>
          <a:xfrm>
            <a:off x="5362857" y="2309898"/>
            <a:ext cx="6713327" cy="4456323"/>
            <a:chOff x="5605930" y="2401677"/>
            <a:chExt cx="6586069" cy="4671061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A140B357-2BE1-48E1-891D-C4A85A6D7D8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09358363"/>
                </p:ext>
              </p:extLst>
            </p:nvPr>
          </p:nvGraphicFramePr>
          <p:xfrm>
            <a:off x="5605930" y="2401677"/>
            <a:ext cx="6586069" cy="46710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A992B5-2130-4B6E-8267-D4C59400F114}"/>
                </a:ext>
              </a:extLst>
            </p:cNvPr>
            <p:cNvSpPr/>
            <p:nvPr/>
          </p:nvSpPr>
          <p:spPr>
            <a:xfrm>
              <a:off x="6506340" y="3316077"/>
              <a:ext cx="5439078" cy="2622015"/>
            </a:xfrm>
            <a:prstGeom prst="rect">
              <a:avLst/>
            </a:prstGeom>
            <a:solidFill>
              <a:srgbClr val="70AD47">
                <a:lumMod val="20000"/>
                <a:lumOff val="80000"/>
                <a:alpha val="43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>
              <a:softEdge rad="31750"/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 w="38100">
                  <a:solidFill>
                    <a:schemeClr val="accent5"/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1CE0895-FBF4-492C-A10F-5572EC42689C}"/>
              </a:ext>
            </a:extLst>
          </p:cNvPr>
          <p:cNvSpPr txBox="1">
            <a:spLocks/>
          </p:cNvSpPr>
          <p:nvPr/>
        </p:nvSpPr>
        <p:spPr>
          <a:xfrm>
            <a:off x="328078" y="343415"/>
            <a:ext cx="9169431" cy="962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EBEBEB"/>
                </a:solidFill>
              </a:rPr>
              <a:t>Model </a:t>
            </a:r>
            <a:r>
              <a:rPr lang="en-US" sz="4400" dirty="0">
                <a:solidFill>
                  <a:schemeClr val="bg2"/>
                </a:solidFill>
              </a:rPr>
              <a:t>Application</a:t>
            </a:r>
            <a:endParaRPr lang="en-US" sz="44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0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BBC6-4B87-447E-BF48-FDA9927A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808371-77B3-400F-A16A-609B06963158}"/>
              </a:ext>
            </a:extLst>
          </p:cNvPr>
          <p:cNvSpPr txBox="1">
            <a:spLocks/>
          </p:cNvSpPr>
          <p:nvPr/>
        </p:nvSpPr>
        <p:spPr>
          <a:xfrm>
            <a:off x="269672" y="251289"/>
            <a:ext cx="11343753" cy="10612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bg2"/>
                </a:solidFill>
              </a:rPr>
              <a:t>Satisfying the Business Question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B2824-E173-4D1A-8D92-49C2BB1F9B67}"/>
              </a:ext>
            </a:extLst>
          </p:cNvPr>
          <p:cNvSpPr txBox="1"/>
          <p:nvPr/>
        </p:nvSpPr>
        <p:spPr>
          <a:xfrm>
            <a:off x="5523699" y="2275453"/>
            <a:ext cx="6756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Primary Question: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Given runner and race location, can we predict whether runner will qualify for the first round of Nationals?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29F16-D868-4AD0-AAF8-6E2EF41A0FD9}"/>
              </a:ext>
            </a:extLst>
          </p:cNvPr>
          <p:cNvSpPr txBox="1"/>
          <p:nvPr/>
        </p:nvSpPr>
        <p:spPr>
          <a:xfrm>
            <a:off x="6868097" y="6109001"/>
            <a:ext cx="4803950" cy="461217"/>
          </a:xfrm>
          <a:prstGeom prst="rect">
            <a:avLst/>
          </a:prstGeom>
          <a:solidFill>
            <a:srgbClr val="B9B9B9">
              <a:alpha val="50000"/>
            </a:srgbClr>
          </a:solidFill>
          <a:ln w="38100">
            <a:solidFill>
              <a:schemeClr val="accent5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Python Output: Confusion Matrix where 1=time ran &lt; average regional qualifying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FE6B3-CF9B-4DEC-8B59-E8F602169019}"/>
              </a:ext>
            </a:extLst>
          </p:cNvPr>
          <p:cNvGrpSpPr/>
          <p:nvPr/>
        </p:nvGrpSpPr>
        <p:grpSpPr>
          <a:xfrm>
            <a:off x="6886937" y="3611301"/>
            <a:ext cx="4774264" cy="2509427"/>
            <a:chOff x="594359" y="2535573"/>
            <a:chExt cx="6438507" cy="25786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843E1F-6EF7-407D-BBA9-D32E3248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59" y="2535573"/>
              <a:ext cx="6438507" cy="2578688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402FA1-5D00-4027-8499-8FE0B8395EE4}"/>
                </a:ext>
              </a:extLst>
            </p:cNvPr>
            <p:cNvSpPr/>
            <p:nvPr/>
          </p:nvSpPr>
          <p:spPr>
            <a:xfrm>
              <a:off x="3880882" y="4625166"/>
              <a:ext cx="797442" cy="37214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FCE7483-4B5A-4AFA-9B60-295B2551C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975901"/>
              </p:ext>
            </p:extLst>
          </p:nvPr>
        </p:nvGraphicFramePr>
        <p:xfrm>
          <a:off x="128209" y="1487089"/>
          <a:ext cx="5395490" cy="532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104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Conclusions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365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4C90-8CAF-9145-B425-241B0D5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27" y="2181616"/>
            <a:ext cx="4480784" cy="437518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Coaches paid by succuss at National Championships</a:t>
            </a:r>
          </a:p>
          <a:p>
            <a:pPr>
              <a:lnSpc>
                <a:spcPct val="90000"/>
              </a:lnSpc>
            </a:pPr>
            <a:endParaRPr lang="en-US" sz="1000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2019 Statistics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Number of Teams to “Score”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Men – 61</a:t>
            </a:r>
          </a:p>
          <a:p>
            <a:pPr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Women – 66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Ave. salary top 5 winning coaches $365,800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Ave. Head coach salary $44,565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$1,800  travel/athlete (I&amp;O)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How can a coach maximize ROI?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FB82D-78E1-414D-95CB-49E8D736F5C4}"/>
              </a:ext>
            </a:extLst>
          </p:cNvPr>
          <p:cNvSpPr/>
          <p:nvPr/>
        </p:nvSpPr>
        <p:spPr>
          <a:xfrm>
            <a:off x="121185" y="5300787"/>
            <a:ext cx="23330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7E4D31-50CE-4065-A905-D0D5735EAA63}"/>
              </a:ext>
            </a:extLst>
          </p:cNvPr>
          <p:cNvGrpSpPr/>
          <p:nvPr/>
        </p:nvGrpSpPr>
        <p:grpSpPr>
          <a:xfrm>
            <a:off x="5081286" y="2498298"/>
            <a:ext cx="7031986" cy="4058500"/>
            <a:chOff x="10422" y="2582022"/>
            <a:chExt cx="7724016" cy="46003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E4E490-CEEC-4D6F-906B-99EDA00EC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764"/>
            <a:stretch/>
          </p:blipFill>
          <p:spPr>
            <a:xfrm>
              <a:off x="10422" y="2582022"/>
              <a:ext cx="7724016" cy="4053529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F4777-DD62-4038-B55E-33C0B92605D4}"/>
                </a:ext>
              </a:extLst>
            </p:cNvPr>
            <p:cNvSpPr txBox="1"/>
            <p:nvPr/>
          </p:nvSpPr>
          <p:spPr>
            <a:xfrm>
              <a:off x="92450" y="6868401"/>
              <a:ext cx="2539288" cy="313982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Average Head Coach Salary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770AB8-D71B-4021-B430-1F6FC769F239}"/>
                </a:ext>
              </a:extLst>
            </p:cNvPr>
            <p:cNvSpPr/>
            <p:nvPr/>
          </p:nvSpPr>
          <p:spPr>
            <a:xfrm>
              <a:off x="954800" y="5840514"/>
              <a:ext cx="609594" cy="407688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B51C71-6A98-4398-AF62-D0208A5F8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800" y="6268969"/>
              <a:ext cx="262751" cy="563343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B1CC-B54F-4EFE-9906-30048BDD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7F7F7F">
                    <a:tint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tint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EFB45A0-96D6-47FE-AACE-D695B248447B}"/>
              </a:ext>
            </a:extLst>
          </p:cNvPr>
          <p:cNvSpPr txBox="1">
            <a:spLocks/>
          </p:cNvSpPr>
          <p:nvPr/>
        </p:nvSpPr>
        <p:spPr>
          <a:xfrm>
            <a:off x="267195" y="222448"/>
            <a:ext cx="9710130" cy="10159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D8D8D8"/>
                </a:solidFill>
                <a:latin typeface="Century Gothic" panose="020B0502020202020204"/>
              </a:rPr>
              <a:t>The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Numbers Game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D49D5-D80B-4223-8D11-3A863566B108}"/>
              </a:ext>
            </a:extLst>
          </p:cNvPr>
          <p:cNvSpPr txBox="1"/>
          <p:nvPr/>
        </p:nvSpPr>
        <p:spPr>
          <a:xfrm>
            <a:off x="6759142" y="4065224"/>
            <a:ext cx="70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A1FAF-A10F-4BFA-BA37-6BCB49509C71}"/>
              </a:ext>
            </a:extLst>
          </p:cNvPr>
          <p:cNvSpPr txBox="1"/>
          <p:nvPr/>
        </p:nvSpPr>
        <p:spPr>
          <a:xfrm>
            <a:off x="6610118" y="5200557"/>
            <a:ext cx="11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</a:t>
            </a:r>
          </a:p>
        </p:txBody>
      </p:sp>
    </p:spTree>
    <p:extLst>
      <p:ext uri="{BB962C8B-B14F-4D97-AF65-F5344CB8AC3E}">
        <p14:creationId xmlns:p14="http://schemas.microsoft.com/office/powerpoint/2010/main" val="163292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7D1A3-F2E5-3C44-8442-BBD64F5A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0" y="286713"/>
            <a:ext cx="10058400" cy="138881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Conclusion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D903-0DF1-1B4D-917D-05693990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35" y="2286162"/>
            <a:ext cx="8817758" cy="417947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“Which athlete should I fly to California this year?”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Athlete Specific Features: </a:t>
            </a:r>
            <a:r>
              <a:rPr lang="en-US" sz="2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experience, talent and fitness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Race </a:t>
            </a:r>
            <a:r>
              <a:rPr lang="en-US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Specific Features: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“Hayward Handicap,” regional qualifying races, and the California Effect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None/>
            </a:pP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“Is the athlete worth the cost?”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121150" algn="l"/>
                <a:tab pos="4340225" algn="l"/>
              </a:tabLst>
            </a:pPr>
            <a:r>
              <a:rPr lang="en-US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51% of the regional qualifying races are in California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121150" algn="l"/>
                <a:tab pos="4340225" algn="l"/>
              </a:tabLst>
            </a:pPr>
            <a:r>
              <a:rPr lang="en-US" dirty="0">
                <a:latin typeface="+mn-lt"/>
              </a:rPr>
              <a:t>Utilize budget: $1,000 - $1,800  travel/athlete (Indoor &amp; Outdoor)</a:t>
            </a: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 3" panose="05040102010807070707" pitchFamily="18" charset="2"/>
              <a:buChar char=""/>
            </a:pP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4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97% model accuracy in determining if an athlete is ready to </a:t>
            </a:r>
            <a:r>
              <a:rPr lang="en-US" sz="24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qualify for Regionals</a:t>
            </a:r>
            <a:endParaRPr lang="en-US" sz="24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Wingdings 3" panose="05040102010807070707" pitchFamily="18" charset="2"/>
              <a:buChar char=""/>
              <a:tabLst>
                <a:tab pos="457200" algn="l"/>
              </a:tabLst>
            </a:pP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59AF1-60B1-461B-ADF9-DF53D491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 descr="Money with solid fill">
            <a:extLst>
              <a:ext uri="{FF2B5EF4-FFF2-40B4-BE49-F238E27FC236}">
                <a16:creationId xmlns:a16="http://schemas.microsoft.com/office/drawing/2014/main" id="{CE9E03CB-749F-4E3D-A987-BEA86955CCE6}"/>
              </a:ext>
            </a:extLst>
          </p:cNvPr>
          <p:cNvSpPr/>
          <p:nvPr/>
        </p:nvSpPr>
        <p:spPr>
          <a:xfrm>
            <a:off x="9117809" y="2924586"/>
            <a:ext cx="2850665" cy="268401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5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Impact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50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C70ED-A605-CA4B-983D-8AFEAFE5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5168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17462-A2B5-491F-A18D-BC2AD050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7961-C4F8-B246-B48A-9A43AB18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57" y="2379643"/>
            <a:ext cx="6832958" cy="36694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Parties of interest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NCAA Programs </a:t>
            </a:r>
            <a:r>
              <a:rPr lang="en-US" sz="2400" dirty="0"/>
              <a:t>– documented differences in race location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Coaches</a:t>
            </a:r>
            <a:r>
              <a:rPr lang="en-US" sz="2400" dirty="0"/>
              <a:t> – model to make decisions on athlete’s likeliness to qualify 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Athletes</a:t>
            </a:r>
            <a:r>
              <a:rPr lang="en-US" sz="2400" dirty="0"/>
              <a:t> – understanding the importance of athlete and race specific features when trying to qualify for Nationals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E366E-2800-4BB7-9639-2D3BB02D8E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2" r="1952"/>
          <a:stretch/>
        </p:blipFill>
        <p:spPr>
          <a:xfrm>
            <a:off x="8129872" y="2709451"/>
            <a:ext cx="3413671" cy="33396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231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5C0AE-811B-4555-9C21-2BB43C95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7CD68-3DCF-264B-B05E-6298196D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" y="-54924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Executive</a:t>
            </a:r>
            <a:r>
              <a:rPr lang="en-US" dirty="0">
                <a:solidFill>
                  <a:schemeClr val="bg2"/>
                </a:solidFill>
              </a:rPr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4C90-8CAF-9145-B425-241B0D5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2" y="2875350"/>
            <a:ext cx="10441591" cy="384761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NCAA Track &amp; Field coaching salaries are tied to athlete performance. Coaches try to maximize the number of athletes qualifying for Nationals.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Goal: </a:t>
            </a:r>
            <a:r>
              <a:rPr lang="en-US" dirty="0"/>
              <a:t>Help coaches identify athletes most likely to qualify for Nationals in the 5k.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Hypothesis: </a:t>
            </a:r>
            <a:r>
              <a:rPr lang="en-US" dirty="0"/>
              <a:t>We can predict the athletes most likely to qualify for Nationals by focusing on a combination of athlete and race specific factors.</a:t>
            </a:r>
          </a:p>
        </p:txBody>
      </p:sp>
    </p:spTree>
    <p:extLst>
      <p:ext uri="{BB962C8B-B14F-4D97-AF65-F5344CB8AC3E}">
        <p14:creationId xmlns:p14="http://schemas.microsoft.com/office/powerpoint/2010/main" val="197729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BACC5-C4E9-4443-A948-B5383937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05174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775A4-7547-47F3-903C-66931C47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2052" name="Content Placeholder 2">
            <a:extLst>
              <a:ext uri="{FF2B5EF4-FFF2-40B4-BE49-F238E27FC236}">
                <a16:creationId xmlns:a16="http://schemas.microsoft.com/office/drawing/2014/main" id="{761345B3-EEA2-472B-86F0-DEB018266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32391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E515734-E3FB-4629-8776-BB7057E8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7945602" y="1772266"/>
            <a:ext cx="3360830" cy="4633143"/>
          </a:xfrm>
          <a:prstGeom prst="rect">
            <a:avLst/>
          </a:prstGeom>
          <a:noFill/>
          <a:effectLst>
            <a:outerShdw blurRad="139700" dist="50800" dir="5400000" algn="ctr" rotWithShape="0">
              <a:schemeClr val="accent1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5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BACC5-C4E9-4443-A948-B5383937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16" y="291238"/>
            <a:ext cx="10522164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EBEBEB"/>
                </a:solidFill>
              </a:rPr>
              <a:t>Impact</a:t>
            </a:r>
            <a:b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775A4-7547-47F3-903C-66931C47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5" name="Freeform: Shape 94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927C0-7C3B-4B5D-AF08-EED3AF83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01" y="2121844"/>
            <a:ext cx="5461299" cy="3792819"/>
          </a:xfrm>
        </p:spPr>
        <p:txBody>
          <a:bodyPr>
            <a:noAutofit/>
          </a:bodyPr>
          <a:lstStyle/>
          <a:p>
            <a:pPr marL="109538" indent="0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80000"/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Programming Skills</a:t>
            </a:r>
          </a:p>
          <a:p>
            <a:pPr marL="509588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+mj-ea"/>
                <a:cs typeface="+mj-cs"/>
              </a:rPr>
              <a:t>Zero programming experience</a:t>
            </a:r>
          </a:p>
          <a:p>
            <a:pPr marL="109538" indent="0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80000"/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Data Cleaning/Transformation</a:t>
            </a:r>
          </a:p>
          <a:p>
            <a:pPr marL="452438" lvl="2" indent="-3429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+mj-ea"/>
                <a:cs typeface="+mj-cs"/>
              </a:rPr>
              <a:t>Imputation methods</a:t>
            </a:r>
          </a:p>
          <a:p>
            <a:pPr marL="452438" lvl="2" indent="-342900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ea typeface="+mj-ea"/>
                <a:cs typeface="+mj-cs"/>
              </a:rPr>
              <a:t>Outside the box and computing new features </a:t>
            </a:r>
          </a:p>
          <a:p>
            <a:pPr marL="109538" indent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Exposure to New Models, Selection &amp; Interpretation</a:t>
            </a:r>
          </a:p>
          <a:p>
            <a:pPr marL="109538" lvl="1" indent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New Goodness-of-Fit Metrics</a:t>
            </a:r>
            <a:endParaRPr lang="en-US" sz="2000" b="1" dirty="0">
              <a:latin typeface="+mj-lt"/>
              <a:ea typeface="+mj-ea"/>
              <a:cs typeface="+mj-cs"/>
            </a:endParaRPr>
          </a:p>
          <a:p>
            <a:pPr marL="109538" indent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New skills enable a career change</a:t>
            </a:r>
          </a:p>
          <a:p>
            <a:pPr marL="401638" indent="-2921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E45A341-B4FB-4AAA-B73E-217958B0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 t="11495" r="41908" b="6691"/>
          <a:stretch/>
        </p:blipFill>
        <p:spPr>
          <a:xfrm>
            <a:off x="6711373" y="2369282"/>
            <a:ext cx="5347846" cy="38815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5466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bg2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Business Problem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7CD68-3DCF-264B-B05E-6298196D7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80323"/>
            <a:ext cx="9710130" cy="101599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Fastest Runners Distribution</a:t>
            </a: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4C90-8CAF-9145-B425-241B0D5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36" y="2221646"/>
            <a:ext cx="4144201" cy="4176774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dirty="0"/>
              <a:t>Business Question: </a:t>
            </a:r>
            <a:r>
              <a:rPr lang="en-US" sz="2000" dirty="0"/>
              <a:t>Do the fastest runners qualify for Nationals? 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Analysis: </a:t>
            </a:r>
            <a:r>
              <a:rPr lang="en-US" dirty="0"/>
              <a:t>5,158 women ran 5ks in 2016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Observations: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24 5k times were faster than the winning time at Nationals</a:t>
            </a:r>
          </a:p>
          <a:p>
            <a:pPr marL="61912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~718  5k times were faster than last place runner at Nationals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Road to Nationals more nuanced than simply “running fast”</a:t>
            </a:r>
            <a:endParaRPr lang="en-US" sz="1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FB82D-78E1-414D-95CB-49E8D736F5C4}"/>
              </a:ext>
            </a:extLst>
          </p:cNvPr>
          <p:cNvSpPr/>
          <p:nvPr/>
        </p:nvSpPr>
        <p:spPr>
          <a:xfrm>
            <a:off x="121185" y="5300787"/>
            <a:ext cx="23330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D2AC9-E970-49E0-A6E2-0B47DDC1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6494E-9F1E-44E0-843A-8F57E505C86D}"/>
              </a:ext>
            </a:extLst>
          </p:cNvPr>
          <p:cNvGrpSpPr/>
          <p:nvPr/>
        </p:nvGrpSpPr>
        <p:grpSpPr>
          <a:xfrm>
            <a:off x="4389072" y="2286162"/>
            <a:ext cx="7783623" cy="4291515"/>
            <a:chOff x="121185" y="2260092"/>
            <a:chExt cx="7997283" cy="43695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4E6415-A31D-4C95-B643-9208B9BE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85" y="2260092"/>
              <a:ext cx="7895403" cy="43695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42269B-A7F6-4E56-8F36-3524860DD1CB}"/>
                </a:ext>
              </a:extLst>
            </p:cNvPr>
            <p:cNvSpPr txBox="1"/>
            <p:nvPr/>
          </p:nvSpPr>
          <p:spPr>
            <a:xfrm>
              <a:off x="2083615" y="3872138"/>
              <a:ext cx="2106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Nationals Champion:</a:t>
              </a:r>
            </a:p>
            <a:p>
              <a:r>
                <a:rPr lang="en-US" sz="1400" b="1" dirty="0">
                  <a:solidFill>
                    <a:schemeClr val="accent5"/>
                  </a:solidFill>
                </a:rPr>
                <a:t>15.95 minutes (15:57)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6BB074-AEC1-4609-B915-7778E4FCCC09}"/>
                </a:ext>
              </a:extLst>
            </p:cNvPr>
            <p:cNvSpPr txBox="1"/>
            <p:nvPr/>
          </p:nvSpPr>
          <p:spPr>
            <a:xfrm>
              <a:off x="5966565" y="2736169"/>
              <a:ext cx="2151903" cy="53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Nationals Last Place:</a:t>
              </a:r>
            </a:p>
            <a:p>
              <a:r>
                <a:rPr lang="en-US" sz="1400" b="1" dirty="0">
                  <a:solidFill>
                    <a:schemeClr val="accent5"/>
                  </a:solidFill>
                </a:rPr>
                <a:t>17.08 minutes (17:04)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FEC412-3172-47F1-8FBF-8DE787C01098}"/>
                </a:ext>
              </a:extLst>
            </p:cNvPr>
            <p:cNvCxnSpPr/>
            <p:nvPr/>
          </p:nvCxnSpPr>
          <p:spPr>
            <a:xfrm>
              <a:off x="3136739" y="4456253"/>
              <a:ext cx="0" cy="16088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D562E4-5878-4783-8849-BDE1AE35E2DB}"/>
                </a:ext>
              </a:extLst>
            </p:cNvPr>
            <p:cNvCxnSpPr>
              <a:cxnSpLocks/>
            </p:cNvCxnSpPr>
            <p:nvPr/>
          </p:nvCxnSpPr>
          <p:spPr>
            <a:xfrm>
              <a:off x="7660584" y="3259389"/>
              <a:ext cx="0" cy="117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2139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4C90-8CAF-9145-B425-241B0D5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13" y="2319059"/>
            <a:ext cx="4691864" cy="431649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i="0" kern="1200" dirty="0">
                <a:latin typeface="+mj-lt"/>
                <a:ea typeface="+mj-ea"/>
                <a:cs typeface="+mj-cs"/>
              </a:rPr>
              <a:t>Business Question</a:t>
            </a:r>
            <a:r>
              <a:rPr lang="en-US" b="1" dirty="0"/>
              <a:t>: </a:t>
            </a:r>
            <a:r>
              <a:rPr lang="en-US" dirty="0"/>
              <a:t>Where is the </a:t>
            </a:r>
            <a:r>
              <a:rPr lang="en-US" b="0" i="0" kern="1200" dirty="0">
                <a:latin typeface="+mj-lt"/>
                <a:ea typeface="+mj-ea"/>
                <a:cs typeface="+mj-cs"/>
              </a:rPr>
              <a:t>“best” location to qualify for Regionals?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Analysis</a:t>
            </a:r>
            <a:r>
              <a:rPr lang="en-US" dirty="0"/>
              <a:t>: Most common qualifying races over the past 9 years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b="1" dirty="0"/>
              <a:t>Observations</a:t>
            </a:r>
            <a:r>
              <a:rPr lang="en-US" dirty="0"/>
              <a:t>:</a:t>
            </a:r>
            <a:endParaRPr lang="en-US" dirty="0">
              <a:latin typeface="+mn-lt"/>
            </a:endParaRPr>
          </a:p>
          <a:p>
            <a:pPr marL="285750"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9 of the top 12 locations in CA</a:t>
            </a:r>
          </a:p>
          <a:p>
            <a:pPr marL="285750" lvl="1">
              <a:lnSpc>
                <a:spcPct val="9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F7F7F"/>
                </a:solidFill>
                <a:latin typeface="+mn-lt"/>
              </a:rPr>
              <a:t>836</a:t>
            </a:r>
            <a:r>
              <a:rPr lang="en-US" sz="2000" dirty="0">
                <a:latin typeface="+mn-lt"/>
              </a:rPr>
              <a:t> (51%) of 1,633 runners qualified in California </a:t>
            </a:r>
          </a:p>
          <a:p>
            <a:pPr marL="0" lvl="1" indent="0">
              <a:lnSpc>
                <a:spcPct val="90000"/>
              </a:lnSpc>
              <a:buClr>
                <a:schemeClr val="tx2"/>
              </a:buClr>
              <a:buNone/>
            </a:pPr>
            <a:r>
              <a:rPr lang="en-US" sz="2000" b="1" dirty="0"/>
              <a:t>Suggests a California effect to qualifying for Regionals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9AB59-7528-4216-A0C2-1B87DD8B9365}"/>
              </a:ext>
            </a:extLst>
          </p:cNvPr>
          <p:cNvSpPr txBox="1"/>
          <p:nvPr/>
        </p:nvSpPr>
        <p:spPr>
          <a:xfrm>
            <a:off x="117269" y="309875"/>
            <a:ext cx="11839600" cy="1527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8536-CB30-4AF9-A442-941F710C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B84E27-CA99-410E-97E1-A1465D18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60" y="2988122"/>
            <a:ext cx="7158658" cy="2804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1EA1E1-CEBC-43F0-A277-8B0B8A51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191" y="4157266"/>
            <a:ext cx="1456377" cy="95907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5B5E10F-6B9C-4D35-B5D9-85555CF6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0" y="222448"/>
            <a:ext cx="9993362" cy="101599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Regional Qualifying Race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9691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1375085" y="978743"/>
            <a:ext cx="6168338" cy="5264196"/>
            <a:chOff x="1375085" y="978743"/>
            <a:chExt cx="6168338" cy="5264196"/>
          </a:xfrm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263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8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 w="675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60266" y="2781269"/>
            <a:ext cx="53481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Data</a:t>
            </a:r>
            <a:endParaRPr lang="ko-KR" altLang="en-US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80416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Getting to the Starting Line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297930" y="294479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76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3C8B5-F3D6-1A44-80EE-85A2F4BAA254}"/>
              </a:ext>
            </a:extLst>
          </p:cNvPr>
          <p:cNvSpPr/>
          <p:nvPr/>
        </p:nvSpPr>
        <p:spPr>
          <a:xfrm>
            <a:off x="278538" y="328324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/>
                <a:solidFill>
                  <a:srgbClr val="EBEBEB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FBA-D1B1-432B-9B37-21D59793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F3D7679-00A8-406B-A0CC-409BDBA5C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4061"/>
          <a:stretch/>
        </p:blipFill>
        <p:spPr bwMode="auto">
          <a:xfrm>
            <a:off x="8241748" y="2548281"/>
            <a:ext cx="2650256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E2F19D9-7AF6-4274-9604-895EA4277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56875"/>
              </p:ext>
            </p:extLst>
          </p:nvPr>
        </p:nvGraphicFramePr>
        <p:xfrm>
          <a:off x="648930" y="2320888"/>
          <a:ext cx="6467966" cy="4427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295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FB82D-78E1-414D-95CB-49E8D736F5C4}"/>
              </a:ext>
            </a:extLst>
          </p:cNvPr>
          <p:cNvSpPr/>
          <p:nvPr/>
        </p:nvSpPr>
        <p:spPr>
          <a:xfrm>
            <a:off x="121185" y="5300787"/>
            <a:ext cx="23330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B1CC-B54F-4EFE-9906-30048BDD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7F7F7F">
                    <a:tint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F7F7F">
                  <a:tint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319CF7-692A-4CA7-B5E9-EC8DEBE9F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4" b="7318"/>
          <a:stretch/>
        </p:blipFill>
        <p:spPr>
          <a:xfrm>
            <a:off x="8128695" y="2366663"/>
            <a:ext cx="3584771" cy="2673881"/>
          </a:xfrm>
          <a:prstGeom prst="rect">
            <a:avLst/>
          </a:prstGeom>
          <a:ln w="38100">
            <a:solidFill>
              <a:schemeClr val="accent5"/>
            </a:solidFill>
          </a:ln>
          <a:effectLst/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FE6C090-E309-4EF8-8F44-406FEA29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5" y="255378"/>
            <a:ext cx="9404350" cy="14001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Build a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3BBAF-F8EE-4691-A367-BE4D0D7B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1" y="2572219"/>
            <a:ext cx="6990882" cy="302837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BAFD41-88C3-49DC-8F27-4F883F47680B}"/>
              </a:ext>
            </a:extLst>
          </p:cNvPr>
          <p:cNvSpPr/>
          <p:nvPr/>
        </p:nvSpPr>
        <p:spPr>
          <a:xfrm>
            <a:off x="1411675" y="5696099"/>
            <a:ext cx="4070174" cy="1038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DB6D1-F8A8-4A73-A3A1-6043B131B7D5}"/>
              </a:ext>
            </a:extLst>
          </p:cNvPr>
          <p:cNvSpPr/>
          <p:nvPr/>
        </p:nvSpPr>
        <p:spPr>
          <a:xfrm>
            <a:off x="8072575" y="5334840"/>
            <a:ext cx="3710454" cy="121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A728D-CA55-4CBE-9418-5ED3AE3E08E2}"/>
              </a:ext>
            </a:extLst>
          </p:cNvPr>
          <p:cNvSpPr txBox="1"/>
          <p:nvPr/>
        </p:nvSpPr>
        <p:spPr>
          <a:xfrm>
            <a:off x="1698648" y="5887105"/>
            <a:ext cx="328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Track &amp; Field Results Reporting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109E8-3D29-4B77-88EB-95C817E88AB3}"/>
              </a:ext>
            </a:extLst>
          </p:cNvPr>
          <p:cNvSpPr txBox="1"/>
          <p:nvPr/>
        </p:nvSpPr>
        <p:spPr>
          <a:xfrm>
            <a:off x="7839272" y="5322687"/>
            <a:ext cx="4177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335,934 entries: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263,320 5ks, 72,614 10ks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188,529 Men’s, 147,405 Women’s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4" descr="TFRRS | College Track &amp; Field Results">
            <a:extLst>
              <a:ext uri="{FF2B5EF4-FFF2-40B4-BE49-F238E27FC236}">
                <a16:creationId xmlns:a16="http://schemas.microsoft.com/office/drawing/2014/main" id="{7F99AB3D-3017-4110-B843-81811270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08631" y="2647498"/>
            <a:ext cx="3043870" cy="629766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-Turn 8">
            <a:extLst>
              <a:ext uri="{FF2B5EF4-FFF2-40B4-BE49-F238E27FC236}">
                <a16:creationId xmlns:a16="http://schemas.microsoft.com/office/drawing/2014/main" id="{E0AA7271-61E9-4AB6-94BA-061CE627030D}"/>
              </a:ext>
            </a:extLst>
          </p:cNvPr>
          <p:cNvSpPr/>
          <p:nvPr/>
        </p:nvSpPr>
        <p:spPr>
          <a:xfrm>
            <a:off x="6376307" y="1324701"/>
            <a:ext cx="3271005" cy="11705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6EB24-3AB8-4CBD-ADD4-27F5E6088BB6}"/>
              </a:ext>
            </a:extLst>
          </p:cNvPr>
          <p:cNvSpPr txBox="1"/>
          <p:nvPr/>
        </p:nvSpPr>
        <p:spPr>
          <a:xfrm>
            <a:off x="7174107" y="1295258"/>
            <a:ext cx="164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Scrape data</a:t>
            </a:r>
          </a:p>
        </p:txBody>
      </p:sp>
    </p:spTree>
    <p:extLst>
      <p:ext uri="{BB962C8B-B14F-4D97-AF65-F5344CB8AC3E}">
        <p14:creationId xmlns:p14="http://schemas.microsoft.com/office/powerpoint/2010/main" val="42969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rgbClr val="7F7F7F"/>
      </a:dk1>
      <a:lt1>
        <a:sysClr val="window" lastClr="FFFFFF"/>
      </a:lt1>
      <a:dk2>
        <a:srgbClr val="0070C0"/>
      </a:dk2>
      <a:lt2>
        <a:srgbClr val="D8D8D8"/>
      </a:lt2>
      <a:accent1>
        <a:srgbClr val="500000"/>
      </a:accent1>
      <a:accent2>
        <a:srgbClr val="D8D8D8"/>
      </a:accent2>
      <a:accent3>
        <a:srgbClr val="0070C0"/>
      </a:accent3>
      <a:accent4>
        <a:srgbClr val="FFFFFF"/>
      </a:accent4>
      <a:accent5>
        <a:srgbClr val="500000"/>
      </a:accent5>
      <a:accent6>
        <a:srgbClr val="000000"/>
      </a:accent6>
      <a:hlink>
        <a:srgbClr val="D3D3D3"/>
      </a:hlink>
      <a:folHlink>
        <a:srgbClr val="0070C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CAA and Aggie">
      <a:dk1>
        <a:srgbClr val="7F7F7F"/>
      </a:dk1>
      <a:lt1>
        <a:sysClr val="window" lastClr="FFFFFF"/>
      </a:lt1>
      <a:dk2>
        <a:srgbClr val="0070C0"/>
      </a:dk2>
      <a:lt2>
        <a:srgbClr val="D8D8D8"/>
      </a:lt2>
      <a:accent1>
        <a:srgbClr val="962656"/>
      </a:accent1>
      <a:accent2>
        <a:srgbClr val="D8D8D8"/>
      </a:accent2>
      <a:accent3>
        <a:srgbClr val="0070C0"/>
      </a:accent3>
      <a:accent4>
        <a:srgbClr val="FFFFFF"/>
      </a:accent4>
      <a:accent5>
        <a:srgbClr val="962656"/>
      </a:accent5>
      <a:accent6>
        <a:srgbClr val="000000"/>
      </a:accent6>
      <a:hlink>
        <a:srgbClr val="D3D3D3"/>
      </a:hlink>
      <a:folHlink>
        <a:srgbClr val="0070C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11381</TotalTime>
  <Words>1675</Words>
  <Application>Microsoft Office PowerPoint</Application>
  <PresentationFormat>Widescreen</PresentationFormat>
  <Paragraphs>300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Getting to The Starting Line  Predicting NCAA National Qualifiers</vt:lpstr>
      <vt:lpstr>PowerPoint Presentation</vt:lpstr>
      <vt:lpstr>Executive Summary</vt:lpstr>
      <vt:lpstr>PowerPoint Presentation</vt:lpstr>
      <vt:lpstr>Fastest Runners Distribution</vt:lpstr>
      <vt:lpstr>Regional Qualifying Race Distribution</vt:lpstr>
      <vt:lpstr>PowerPoint Presentation</vt:lpstr>
      <vt:lpstr>PowerPoint Presentation</vt:lpstr>
      <vt:lpstr>Build a Database</vt:lpstr>
      <vt:lpstr>Data Cleaning </vt:lpstr>
      <vt:lpstr>Transform Data: Athlete Specific Features</vt:lpstr>
      <vt:lpstr>PowerPoint Presentation</vt:lpstr>
      <vt:lpstr>PowerPoint Presentation</vt:lpstr>
      <vt:lpstr>PowerPoint Presentation</vt:lpstr>
      <vt:lpstr>PowerPoint Presentation</vt:lpstr>
      <vt:lpstr>Dream Team!!</vt:lpstr>
      <vt:lpstr>PowerPoint Presentation</vt:lpstr>
      <vt:lpstr>Sub-setting Data</vt:lpstr>
      <vt:lpstr>PowerPoint Presentation</vt:lpstr>
      <vt:lpstr>Model Exploration</vt:lpstr>
      <vt:lpstr>Fast Men </vt:lpstr>
      <vt:lpstr>PowerPoint Presentation</vt:lpstr>
      <vt:lpstr>  </vt:lpstr>
      <vt:lpstr>PowerPoint Presentation</vt:lpstr>
      <vt:lpstr>PowerPoint Presentation</vt:lpstr>
      <vt:lpstr>PowerPoint Presentation</vt:lpstr>
      <vt:lpstr>Conclusion</vt:lpstr>
      <vt:lpstr>PowerPoint Presentation</vt:lpstr>
      <vt:lpstr>Impact</vt:lpstr>
      <vt:lpstr>Impact</vt:lpstr>
      <vt:lpstr>Impact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the starting line: Division 1 NCAA Track &amp; Field Nationals  Predicting NCAA 5k Race Times</dc:title>
  <dc:creator>Valerie Jochen</dc:creator>
  <cp:lastModifiedBy>Jochen, Karis</cp:lastModifiedBy>
  <cp:revision>191</cp:revision>
  <dcterms:created xsi:type="dcterms:W3CDTF">2021-01-24T01:00:00Z</dcterms:created>
  <dcterms:modified xsi:type="dcterms:W3CDTF">2021-03-21T23:42:36Z</dcterms:modified>
</cp:coreProperties>
</file>